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30"/>
  </p:notesMasterIdLst>
  <p:handoutMasterIdLst>
    <p:handoutMasterId r:id="rId31"/>
  </p:handoutMasterIdLst>
  <p:sldIdLst>
    <p:sldId id="256" r:id="rId2"/>
    <p:sldId id="364" r:id="rId3"/>
    <p:sldId id="384" r:id="rId4"/>
    <p:sldId id="375" r:id="rId5"/>
    <p:sldId id="377" r:id="rId6"/>
    <p:sldId id="376" r:id="rId7"/>
    <p:sldId id="366" r:id="rId8"/>
    <p:sldId id="363" r:id="rId9"/>
    <p:sldId id="365" r:id="rId10"/>
    <p:sldId id="368" r:id="rId11"/>
    <p:sldId id="386" r:id="rId12"/>
    <p:sldId id="387" r:id="rId13"/>
    <p:sldId id="388" r:id="rId14"/>
    <p:sldId id="389" r:id="rId15"/>
    <p:sldId id="369" r:id="rId16"/>
    <p:sldId id="370" r:id="rId17"/>
    <p:sldId id="371" r:id="rId18"/>
    <p:sldId id="374" r:id="rId19"/>
    <p:sldId id="373" r:id="rId20"/>
    <p:sldId id="390" r:id="rId21"/>
    <p:sldId id="379" r:id="rId22"/>
    <p:sldId id="380" r:id="rId23"/>
    <p:sldId id="385" r:id="rId24"/>
    <p:sldId id="347" r:id="rId25"/>
    <p:sldId id="381" r:id="rId26"/>
    <p:sldId id="354" r:id="rId27"/>
    <p:sldId id="392" r:id="rId28"/>
    <p:sldId id="391" r:id="rId29"/>
  </p:sldIdLst>
  <p:sldSz cx="9144000" cy="6858000" type="screen4x3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mho Gim" initials="" lastIdx="3" clrIdx="0"/>
  <p:cmAuthor id="1" name="Gitae Na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6C2873-2310-411C-B42B-84C23BFC5738}">
  <a:tblStyle styleId="{B16C2873-2310-411C-B42B-84C23BFC57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57"/>
    <p:restoredTop sz="86401"/>
  </p:normalViewPr>
  <p:slideViewPr>
    <p:cSldViewPr snapToGrid="0" snapToObjects="1">
      <p:cViewPr>
        <p:scale>
          <a:sx n="114" d="100"/>
          <a:sy n="114" d="100"/>
        </p:scale>
        <p:origin x="1840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88785A-10C3-ED44-BADF-3C332150B88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98E5F5-09A1-E54D-B400-05B3E1222AD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8E6A45-CC5F-104C-8C1D-938ED3B6BC1D}" type="datetimeFigureOut">
              <a:rPr lang="en-US" smtClean="0"/>
              <a:t>12/1/18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6AE2C-F489-0844-99FB-0AC21AD19F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A4FFB-B152-FE43-B002-4147FE35F11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5177A-9383-F64E-A93C-6A8008057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62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5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1" y="0"/>
            <a:ext cx="3962399" cy="34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5179483" y="0"/>
            <a:ext cx="3962399" cy="34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914401" y="3257550"/>
            <a:ext cx="7315199" cy="308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1" y="6513910"/>
            <a:ext cx="3962399" cy="34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5179483" y="6513910"/>
            <a:ext cx="3962399" cy="34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358899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914401" y="3257550"/>
            <a:ext cx="7315199" cy="308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안녕하세요 저는 이재욱 교수님 연구실 학생 김남호 입니다</a:t>
            </a:r>
            <a:r>
              <a:rPr lang="en-US" altLang="ko-K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저는 이번</a:t>
            </a:r>
            <a:r>
              <a:rPr lang="en-US" altLang="ko-K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석사 학위 논문 심사에 </a:t>
            </a:r>
            <a:r>
              <a:rPr lang="en-US" altLang="ko-K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GPU </a:t>
            </a: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환경에서</a:t>
            </a:r>
            <a:r>
              <a:rPr lang="en-US" altLang="ko-K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dirty="0"/>
              <a:t>3D stacked DRAM </a:t>
            </a:r>
            <a:r>
              <a:rPr lang="ko-KR" altLang="en-US" dirty="0"/>
              <a:t>에너지 </a:t>
            </a:r>
            <a:r>
              <a:rPr lang="en-US" altLang="ko-KR" dirty="0"/>
              <a:t>saving </a:t>
            </a:r>
            <a:r>
              <a:rPr lang="ko-KR" altLang="en-US" dirty="0"/>
              <a:t>을 위한</a:t>
            </a:r>
            <a:r>
              <a:rPr lang="en-US" altLang="ko-KR" dirty="0"/>
              <a:t> DRAM</a:t>
            </a:r>
            <a:r>
              <a:rPr lang="ko-KR" altLang="en-US" dirty="0"/>
              <a:t> </a:t>
            </a:r>
            <a:r>
              <a:rPr lang="en-US" altLang="ko-KR" dirty="0"/>
              <a:t>architecture</a:t>
            </a:r>
            <a:r>
              <a:rPr lang="en-US" altLang="ko-K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연구를 발표 하겠습니다</a:t>
            </a:r>
            <a:r>
              <a:rPr lang="en-US" altLang="ko-KR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5179483" y="6513910"/>
            <a:ext cx="3962399" cy="34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751919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먼저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제안하는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Bank structure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대해 설명을 드리겠습니다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en-US" sz="1200" b="0" i="0" u="none" strike="noStrike" kern="1200" cap="none" dirty="0">
              <a:solidFill>
                <a:schemeClr val="dk1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Sector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는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DRAM row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에서 한번에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activate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되는 최소한의 단위입니다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valid bit latch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에서 섹터의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valid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비트를 유지하면서 켜진 섹터를 알 수 있습니다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Sector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granularity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가 </a:t>
            </a:r>
            <a:r>
              <a:rPr lang="ko-KR" altLang="en-US" sz="1200" b="0" i="0" u="none" strike="noStrike" kern="1200" cap="none" dirty="0" err="1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줄어들때마다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200" b="0" i="0" u="none" strike="noStrike" kern="1200" cap="none" dirty="0" err="1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datapath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가 좁아지게 되어서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latency cost</a:t>
            </a:r>
            <a:r>
              <a:rPr lang="ko-KR" altLang="en-US" sz="1200" b="0" i="0" u="none" strike="noStrike" kern="1200" cap="none" dirty="0" err="1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를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pay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하게 됩니다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먼저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row </a:t>
            </a:r>
            <a:r>
              <a:rPr lang="ko-KR" altLang="en-US" sz="1200" b="0" i="0" u="none" strike="noStrike" kern="1200" cap="none" dirty="0" err="1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를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하나의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sector</a:t>
            </a:r>
            <a:r>
              <a:rPr lang="ko-KR" altLang="en-US" sz="1200" b="0" i="0" u="none" strike="noStrike" kern="1200" cap="none" dirty="0" err="1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를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구성하면 다음과 </a:t>
            </a:r>
            <a:r>
              <a:rPr lang="ko-KR" altLang="en-US" sz="1200" b="0" i="0" u="none" strike="noStrike" kern="1200" cap="none" dirty="0" err="1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같이나타낼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수 있습니다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이때 모든 </a:t>
            </a:r>
            <a:r>
              <a:rPr lang="en-US" altLang="ko-KR" sz="1200" b="0" i="0" u="none" strike="noStrike" kern="1200" cap="none" dirty="0" err="1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bitline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을 사용할 수 있고 </a:t>
            </a:r>
            <a:r>
              <a:rPr lang="en-US" altLang="ko-KR" sz="1200" b="0" i="0" u="none" strike="noStrike" kern="1200" cap="none" dirty="0" err="1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bitline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마다 총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16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비트씩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128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bit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가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cycle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에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fetch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되게 됩니다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Column request 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당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256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bit</a:t>
            </a:r>
            <a:r>
              <a:rPr lang="ko-KR" altLang="en-US" sz="1200" b="0" i="0" u="none" strike="noStrike" kern="1200" cap="none" dirty="0" err="1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를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 처리하는데 총 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-KR" altLang="en-US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사이클이 소요 됩니다</a:t>
            </a:r>
            <a:r>
              <a:rPr lang="en-US" altLang="ko-KR" sz="1200" b="0" i="0" u="none" strike="noStrike" kern="1200" cap="none" dirty="0">
                <a:solidFill>
                  <a:schemeClr val="dk1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en-US" sz="1200" b="0" i="0" u="none" strike="noStrike" kern="1200" cap="none" dirty="0">
              <a:solidFill>
                <a:schemeClr val="dk1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85517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</a:t>
            </a:r>
            <a:r>
              <a:rPr lang="en-US" altLang="ko-KR" dirty="0"/>
              <a:t>2</a:t>
            </a:r>
            <a:r>
              <a:rPr lang="ko-KR" altLang="en-US" dirty="0"/>
              <a:t>개의 섹터로 </a:t>
            </a:r>
            <a:r>
              <a:rPr lang="ko-KR" altLang="en-US" dirty="0" err="1"/>
              <a:t>나누었을때</a:t>
            </a:r>
            <a:r>
              <a:rPr lang="ko-KR" altLang="en-US" dirty="0"/>
              <a:t> 그림 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개의 섹터 </a:t>
            </a:r>
            <a:r>
              <a:rPr lang="ko-KR" altLang="en-US" dirty="0" err="1"/>
              <a:t>일때</a:t>
            </a:r>
            <a:r>
              <a:rPr lang="ko-KR" altLang="en-US" dirty="0"/>
              <a:t> 보다 절반 만큼의 </a:t>
            </a:r>
            <a:r>
              <a:rPr lang="en-US" altLang="ko-KR" dirty="0" err="1"/>
              <a:t>bitline</a:t>
            </a:r>
            <a:r>
              <a:rPr lang="en-US" altLang="ko-KR" dirty="0"/>
              <a:t> </a:t>
            </a:r>
            <a:r>
              <a:rPr lang="ko-KR" altLang="en-US" dirty="0"/>
              <a:t>을 사용하게 되어 </a:t>
            </a:r>
            <a:r>
              <a:rPr lang="en-US" altLang="ko-KR" dirty="0"/>
              <a:t>latency</a:t>
            </a:r>
            <a:r>
              <a:rPr lang="ko-KR" altLang="en-US" dirty="0"/>
              <a:t>가 </a:t>
            </a:r>
            <a:r>
              <a:rPr lang="en-US" altLang="ko-KR" dirty="0"/>
              <a:t>2</a:t>
            </a:r>
            <a:r>
              <a:rPr lang="ko-KR" altLang="en-US" dirty="0"/>
              <a:t>배 증가하게 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0192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개 </a:t>
            </a:r>
            <a:r>
              <a:rPr lang="ko-KR" altLang="en-US" dirty="0" err="1"/>
              <a:t>섹터일때</a:t>
            </a:r>
            <a:r>
              <a:rPr lang="ko-KR" altLang="en-US" dirty="0"/>
              <a:t> </a:t>
            </a:r>
            <a:r>
              <a:rPr lang="en-US" altLang="ko-KR" dirty="0" err="1"/>
              <a:t>biline</a:t>
            </a:r>
            <a:r>
              <a:rPr lang="ko-KR" altLang="en-US" dirty="0"/>
              <a:t>을 </a:t>
            </a:r>
            <a:r>
              <a:rPr lang="en-US" altLang="ko-KR" dirty="0"/>
              <a:t>¼</a:t>
            </a:r>
            <a:r>
              <a:rPr lang="ko-KR" altLang="en-US" dirty="0"/>
              <a:t>  만큼만 사용할 수 있고 </a:t>
            </a:r>
            <a:r>
              <a:rPr lang="en-US" altLang="ko-KR" dirty="0"/>
              <a:t>latency</a:t>
            </a:r>
            <a:r>
              <a:rPr lang="ko-KR" altLang="en-US" dirty="0"/>
              <a:t>는 </a:t>
            </a:r>
            <a:r>
              <a:rPr lang="en-US" altLang="ko-KR" dirty="0"/>
              <a:t>4</a:t>
            </a:r>
            <a:r>
              <a:rPr lang="ko-KR" altLang="en-US" dirty="0"/>
              <a:t>배 </a:t>
            </a:r>
            <a:r>
              <a:rPr lang="ko-KR" altLang="en-US" dirty="0" err="1"/>
              <a:t>증가하게됩니다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91679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8</a:t>
            </a:r>
            <a:r>
              <a:rPr lang="ko-KR" altLang="en-US" dirty="0"/>
              <a:t>개의 섹터로 나누게 되면 </a:t>
            </a:r>
            <a:r>
              <a:rPr lang="en-US" altLang="ko-KR" dirty="0"/>
              <a:t>latency</a:t>
            </a:r>
            <a:r>
              <a:rPr lang="ko-KR" altLang="en-US" dirty="0"/>
              <a:t>가 </a:t>
            </a:r>
            <a:r>
              <a:rPr lang="en-US" altLang="ko-KR" dirty="0"/>
              <a:t>8</a:t>
            </a:r>
            <a:r>
              <a:rPr lang="ko-KR" altLang="en-US" dirty="0"/>
              <a:t>배가 되게 되는데 </a:t>
            </a:r>
            <a:endParaRPr lang="en-US" altLang="ko-KR" dirty="0"/>
          </a:p>
          <a:p>
            <a:r>
              <a:rPr lang="ko-KR" altLang="en-US" dirty="0"/>
              <a:t>이 문제를 줄이기 위해 다음과 같은 </a:t>
            </a:r>
            <a:r>
              <a:rPr lang="en-US" altLang="ko-KR" dirty="0"/>
              <a:t>Half-DRAM </a:t>
            </a:r>
            <a:r>
              <a:rPr lang="ko-KR" altLang="en-US" dirty="0"/>
              <a:t>의 </a:t>
            </a:r>
            <a:r>
              <a:rPr lang="en-US" altLang="ko-KR" dirty="0"/>
              <a:t>optimization </a:t>
            </a:r>
            <a:r>
              <a:rPr lang="ko-KR" altLang="en-US" dirty="0"/>
              <a:t>을 적용하였습니다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3549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다음과같이</a:t>
            </a:r>
            <a:r>
              <a:rPr lang="ko-KR" altLang="en-US" dirty="0"/>
              <a:t> 섹터를 구성하게 되면 </a:t>
            </a:r>
            <a:r>
              <a:rPr lang="en-US" altLang="ko-KR" dirty="0"/>
              <a:t>2</a:t>
            </a:r>
            <a:r>
              <a:rPr lang="ko-KR" altLang="en-US" dirty="0"/>
              <a:t>개의 </a:t>
            </a:r>
            <a:r>
              <a:rPr lang="en-US" altLang="ko-KR" dirty="0" err="1"/>
              <a:t>bitline</a:t>
            </a:r>
            <a:r>
              <a:rPr lang="en-US" altLang="ko-KR" dirty="0"/>
              <a:t> </a:t>
            </a:r>
            <a:r>
              <a:rPr lang="ko-KR" altLang="en-US" dirty="0"/>
              <a:t>을 사용할 수 있고 각 </a:t>
            </a:r>
            <a:r>
              <a:rPr lang="en-US" altLang="ko-KR" dirty="0"/>
              <a:t>cell array </a:t>
            </a:r>
            <a:r>
              <a:rPr lang="ko-KR" altLang="en-US" dirty="0"/>
              <a:t>에 붙어있는 </a:t>
            </a:r>
            <a:r>
              <a:rPr lang="en-US" altLang="ko-KR" dirty="0" err="1"/>
              <a:t>bitline</a:t>
            </a:r>
            <a:r>
              <a:rPr lang="en-US" altLang="ko-KR" dirty="0"/>
              <a:t> </a:t>
            </a:r>
            <a:r>
              <a:rPr lang="ko-KR" altLang="en-US" dirty="0"/>
              <a:t>에서 데이터가 </a:t>
            </a:r>
            <a:r>
              <a:rPr lang="en-US" altLang="ko-KR" dirty="0"/>
              <a:t>fetch  </a:t>
            </a:r>
            <a:r>
              <a:rPr lang="ko-KR" altLang="en-US" dirty="0"/>
              <a:t>되게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이때의 </a:t>
            </a:r>
            <a:r>
              <a:rPr lang="en-US" altLang="ko-KR" dirty="0"/>
              <a:t>latency  cost </a:t>
            </a:r>
            <a:r>
              <a:rPr lang="ko-KR" altLang="en-US" dirty="0" err="1"/>
              <a:t>를</a:t>
            </a:r>
            <a:r>
              <a:rPr lang="ko-KR" altLang="en-US" dirty="0"/>
              <a:t> 하나의 </a:t>
            </a:r>
            <a:r>
              <a:rPr lang="en-US" altLang="ko-KR" dirty="0" err="1"/>
              <a:t>bitline</a:t>
            </a:r>
            <a:r>
              <a:rPr lang="en-US" altLang="ko-KR" dirty="0"/>
              <a:t>  </a:t>
            </a:r>
            <a:r>
              <a:rPr lang="ko-KR" altLang="en-US" dirty="0"/>
              <a:t>을 사용할 때보다 절반으로 줄일 수 있습니다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06724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제안한 </a:t>
            </a:r>
            <a:r>
              <a:rPr lang="en-US" altLang="ko-KR" dirty="0"/>
              <a:t>bank structure </a:t>
            </a:r>
            <a:r>
              <a:rPr lang="ko-KR" altLang="en-US" dirty="0"/>
              <a:t>에 따른 </a:t>
            </a:r>
            <a:r>
              <a:rPr lang="en-US" altLang="ko-KR" dirty="0"/>
              <a:t>DRAM interface </a:t>
            </a:r>
            <a:r>
              <a:rPr lang="ko-KR" altLang="en-US" dirty="0"/>
              <a:t>는 다음과 같습니다</a:t>
            </a:r>
            <a:r>
              <a:rPr lang="en-US" altLang="ko-KR" dirty="0"/>
              <a:t>.</a:t>
            </a:r>
            <a:endParaRPr lang="en-US" dirty="0"/>
          </a:p>
          <a:p>
            <a:r>
              <a:rPr lang="en-US" dirty="0"/>
              <a:t>Activation command </a:t>
            </a:r>
            <a:r>
              <a:rPr lang="ko-KR" altLang="en-US" dirty="0"/>
              <a:t>와 함께 </a:t>
            </a:r>
            <a:r>
              <a:rPr lang="en-US" altLang="ko-KR" dirty="0"/>
              <a:t>row </a:t>
            </a:r>
            <a:r>
              <a:rPr lang="en-US" altLang="ko-KR" dirty="0" err="1"/>
              <a:t>addr</a:t>
            </a:r>
            <a:r>
              <a:rPr lang="en-US" altLang="ko-KR" dirty="0"/>
              <a:t> </a:t>
            </a:r>
            <a:r>
              <a:rPr lang="ko-KR" altLang="en-US" dirty="0"/>
              <a:t>가 들어오면 바로 </a:t>
            </a:r>
            <a:r>
              <a:rPr lang="en-US" altLang="ko-KR" dirty="0"/>
              <a:t>activate </a:t>
            </a:r>
            <a:r>
              <a:rPr lang="ko-KR" altLang="en-US" dirty="0"/>
              <a:t>하지 않고 </a:t>
            </a:r>
            <a:r>
              <a:rPr lang="en-US" altLang="ko-KR" dirty="0"/>
              <a:t>row address 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decode </a:t>
            </a:r>
            <a:r>
              <a:rPr lang="ko-KR" altLang="en-US" dirty="0"/>
              <a:t>해서 해당하는 </a:t>
            </a:r>
            <a:r>
              <a:rPr lang="en-US" altLang="ko-KR" dirty="0"/>
              <a:t>row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select 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</a:p>
          <a:p>
            <a:r>
              <a:rPr lang="en-US" dirty="0"/>
              <a:t>Row select </a:t>
            </a:r>
            <a:r>
              <a:rPr lang="ko-KR" altLang="en-US" dirty="0"/>
              <a:t>하는 시간이 원래 </a:t>
            </a:r>
            <a:r>
              <a:rPr lang="en-US" altLang="ko-KR" dirty="0"/>
              <a:t>RCD time </a:t>
            </a:r>
            <a:r>
              <a:rPr lang="ko-KR" altLang="en-US" dirty="0"/>
              <a:t>의 절반이라는 것을 </a:t>
            </a:r>
            <a:r>
              <a:rPr lang="en-US" altLang="ko-KR" dirty="0"/>
              <a:t>S </a:t>
            </a:r>
            <a:r>
              <a:rPr lang="ko-KR" altLang="en-US" dirty="0"/>
              <a:t>사 측으로 </a:t>
            </a:r>
            <a:r>
              <a:rPr lang="ko-KR" altLang="en-US" dirty="0" err="1"/>
              <a:t>부터</a:t>
            </a:r>
            <a:r>
              <a:rPr lang="ko-KR" altLang="en-US" dirty="0"/>
              <a:t> 검증을 받았고</a:t>
            </a:r>
            <a:r>
              <a:rPr lang="en-US" altLang="ko-KR" dirty="0"/>
              <a:t>,</a:t>
            </a:r>
            <a:r>
              <a:rPr lang="ko-KR" altLang="en-US" dirty="0"/>
              <a:t> 이를 활용한다면</a:t>
            </a:r>
            <a:r>
              <a:rPr lang="en-US" altLang="ko-KR" dirty="0"/>
              <a:t>,</a:t>
            </a:r>
            <a:r>
              <a:rPr lang="ko-KR" altLang="en-US" dirty="0"/>
              <a:t>  </a:t>
            </a:r>
            <a:endParaRPr lang="en-US" altLang="ko-KR" dirty="0"/>
          </a:p>
          <a:p>
            <a:r>
              <a:rPr lang="en-US" altLang="ko-KR" dirty="0" err="1"/>
              <a:t>tRCD</a:t>
            </a:r>
            <a:r>
              <a:rPr lang="en-US" altLang="ko-KR" dirty="0"/>
              <a:t>/2 </a:t>
            </a:r>
            <a:r>
              <a:rPr lang="ko-KR" altLang="en-US" dirty="0"/>
              <a:t>뒤에 </a:t>
            </a:r>
            <a:r>
              <a:rPr lang="en-US" altLang="ko-KR" dirty="0"/>
              <a:t>column address </a:t>
            </a:r>
            <a:r>
              <a:rPr lang="ko-KR" altLang="en-US" dirty="0"/>
              <a:t>가 들어 올 수 있고 이때 선택된 </a:t>
            </a:r>
            <a:r>
              <a:rPr lang="en-US" altLang="ko-KR" dirty="0"/>
              <a:t>sector </a:t>
            </a:r>
            <a:r>
              <a:rPr lang="ko-KR" altLang="en-US" dirty="0"/>
              <a:t>가 </a:t>
            </a:r>
            <a:r>
              <a:rPr lang="en-US" altLang="ko-KR" dirty="0"/>
              <a:t>activation time </a:t>
            </a:r>
            <a:r>
              <a:rPr lang="ko-KR" altLang="en-US" dirty="0"/>
              <a:t>인 </a:t>
            </a:r>
            <a:r>
              <a:rPr lang="en-US" altLang="ko-KR" dirty="0"/>
              <a:t>8ns </a:t>
            </a:r>
            <a:r>
              <a:rPr lang="ko-KR" altLang="en-US" dirty="0"/>
              <a:t>동안 </a:t>
            </a:r>
            <a:r>
              <a:rPr lang="en-US" altLang="ko-KR" dirty="0"/>
              <a:t>activate </a:t>
            </a:r>
            <a:r>
              <a:rPr lang="ko-KR" altLang="en-US" dirty="0"/>
              <a:t>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이전 보다 더 좁아진 </a:t>
            </a:r>
            <a:r>
              <a:rPr lang="en-US" altLang="ko-KR" dirty="0"/>
              <a:t>path</a:t>
            </a:r>
            <a:r>
              <a:rPr lang="ko-KR" altLang="en-US" dirty="0" err="1"/>
              <a:t>를</a:t>
            </a:r>
            <a:r>
              <a:rPr lang="ko-KR" altLang="en-US" dirty="0"/>
              <a:t> 타고 </a:t>
            </a:r>
            <a:r>
              <a:rPr lang="en-US" altLang="ko-KR" dirty="0"/>
              <a:t>data fetch </a:t>
            </a:r>
            <a:r>
              <a:rPr lang="ko-KR" altLang="en-US" dirty="0"/>
              <a:t>되기 때문에 </a:t>
            </a:r>
            <a:r>
              <a:rPr lang="en-US" altLang="ko-KR" dirty="0"/>
              <a:t>data latency </a:t>
            </a:r>
            <a:r>
              <a:rPr lang="ko-KR" altLang="en-US" dirty="0"/>
              <a:t>인 </a:t>
            </a:r>
            <a:r>
              <a:rPr lang="en-US" altLang="ko-KR" dirty="0" err="1"/>
              <a:t>tAA</a:t>
            </a:r>
            <a:r>
              <a:rPr lang="en-US" altLang="ko-KR" dirty="0"/>
              <a:t> timing </a:t>
            </a:r>
            <a:r>
              <a:rPr lang="ko-KR" altLang="en-US" dirty="0"/>
              <a:t>이 </a:t>
            </a:r>
            <a:r>
              <a:rPr lang="en-US" altLang="ko-KR" dirty="0"/>
              <a:t>12ns </a:t>
            </a:r>
            <a:r>
              <a:rPr lang="ko-KR" altLang="en-US" dirty="0"/>
              <a:t>로 좀더 길어지게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여기서 </a:t>
            </a:r>
            <a:r>
              <a:rPr lang="en-US" altLang="ko-KR" dirty="0"/>
              <a:t>timing </a:t>
            </a:r>
            <a:r>
              <a:rPr lang="ko-KR" altLang="en-US" dirty="0"/>
              <a:t>변경을 제외한 </a:t>
            </a:r>
            <a:r>
              <a:rPr lang="en-US" altLang="ko-KR" dirty="0"/>
              <a:t>interface </a:t>
            </a:r>
            <a:r>
              <a:rPr lang="ko-KR" altLang="en-US" dirty="0"/>
              <a:t>변경은 없습니다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45230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ko-KR" altLang="en-US" dirty="0"/>
              <a:t>실험은 </a:t>
            </a:r>
            <a:r>
              <a:rPr lang="en-US" altLang="ko-KR" dirty="0"/>
              <a:t>GPGPU-sim </a:t>
            </a:r>
            <a:r>
              <a:rPr lang="ko-KR" altLang="en-US" dirty="0"/>
              <a:t>시뮬레이터에서 </a:t>
            </a:r>
            <a:r>
              <a:rPr lang="en-US" altLang="ko-KR" dirty="0"/>
              <a:t>GTX780—TI </a:t>
            </a:r>
            <a:r>
              <a:rPr lang="ko-KR" altLang="en-US" dirty="0"/>
              <a:t>과 </a:t>
            </a:r>
            <a:r>
              <a:rPr lang="en-US" altLang="ko-KR" dirty="0"/>
              <a:t>HBM2</a:t>
            </a:r>
            <a:r>
              <a:rPr lang="ko-KR" altLang="en-US" dirty="0"/>
              <a:t> </a:t>
            </a:r>
            <a:r>
              <a:rPr lang="en-US" altLang="ko-KR" dirty="0"/>
              <a:t>timing</a:t>
            </a:r>
            <a:r>
              <a:rPr lang="ko-KR" altLang="en-US" dirty="0"/>
              <a:t>을 합친 모델을 사용하였습니다</a:t>
            </a:r>
            <a:endParaRPr lang="en-US" altLang="ko-KR" dirty="0"/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ko-KR" altLang="en-US" dirty="0"/>
              <a:t>사용된  </a:t>
            </a:r>
            <a:r>
              <a:rPr lang="ko-KR" altLang="en-US" dirty="0" err="1"/>
              <a:t>뉴럴넷은</a:t>
            </a:r>
            <a:r>
              <a:rPr lang="ko-KR" altLang="en-US" dirty="0"/>
              <a:t> </a:t>
            </a:r>
            <a:r>
              <a:rPr lang="en-US" altLang="ko-KR" dirty="0"/>
              <a:t>CNN </a:t>
            </a:r>
            <a:r>
              <a:rPr lang="ko-KR" altLang="en-US" dirty="0"/>
              <a:t>에서 </a:t>
            </a:r>
            <a:r>
              <a:rPr lang="en-US" altLang="ko-KR" dirty="0" err="1"/>
              <a:t>alexnet</a:t>
            </a:r>
            <a:r>
              <a:rPr lang="en-US" altLang="ko-KR" dirty="0"/>
              <a:t>, NIN, VGG </a:t>
            </a:r>
            <a:r>
              <a:rPr lang="ko-KR" altLang="en-US" dirty="0"/>
              <a:t>이고 </a:t>
            </a:r>
            <a:r>
              <a:rPr lang="en-US" altLang="ko-KR" dirty="0"/>
              <a:t>MLP</a:t>
            </a:r>
            <a:r>
              <a:rPr lang="ko-KR" altLang="en-US" dirty="0"/>
              <a:t>에서는 </a:t>
            </a:r>
            <a:r>
              <a:rPr lang="en-US" altLang="ko-KR" dirty="0"/>
              <a:t>MLP cifar-10 </a:t>
            </a:r>
            <a:r>
              <a:rPr lang="ko-KR" altLang="en-US" dirty="0"/>
              <a:t>과 </a:t>
            </a:r>
            <a:r>
              <a:rPr lang="en-US" altLang="ko-KR" dirty="0"/>
              <a:t>MLP </a:t>
            </a:r>
            <a:r>
              <a:rPr lang="en-US" altLang="ko-KR" dirty="0" err="1"/>
              <a:t>mnist</a:t>
            </a:r>
            <a:r>
              <a:rPr lang="en-US" altLang="ko-KR" dirty="0"/>
              <a:t> </a:t>
            </a:r>
            <a:r>
              <a:rPr lang="ko-KR" altLang="en-US" dirty="0"/>
              <a:t> 모델을 사용하였습니다</a:t>
            </a:r>
            <a:r>
              <a:rPr lang="en-US" altLang="ko-KR" dirty="0"/>
              <a:t>.</a:t>
            </a:r>
            <a:endParaRPr lang="en-US" dirty="0"/>
          </a:p>
          <a:p>
            <a:r>
              <a:rPr lang="ko-KR" altLang="en-US" dirty="0"/>
              <a:t>표와 같은 </a:t>
            </a:r>
            <a:r>
              <a:rPr lang="en-US" altLang="ko-KR" dirty="0"/>
              <a:t>GPU</a:t>
            </a:r>
            <a:r>
              <a:rPr lang="ko-KR" altLang="en-US" dirty="0"/>
              <a:t> 아키텍처 </a:t>
            </a:r>
            <a:r>
              <a:rPr lang="en-US" altLang="ko-KR" dirty="0"/>
              <a:t>parameter </a:t>
            </a:r>
            <a:r>
              <a:rPr lang="ko-KR" altLang="en-US" dirty="0"/>
              <a:t>와 </a:t>
            </a:r>
            <a:r>
              <a:rPr lang="en-US" altLang="ko-KR" dirty="0"/>
              <a:t>DRAM</a:t>
            </a:r>
            <a:r>
              <a:rPr lang="ko-KR" altLang="en-US" dirty="0"/>
              <a:t> </a:t>
            </a:r>
            <a:r>
              <a:rPr lang="ko-KR" altLang="en-US" dirty="0" err="1"/>
              <a:t>파라미터를</a:t>
            </a:r>
            <a:r>
              <a:rPr lang="ko-KR" altLang="en-US" dirty="0"/>
              <a:t> 사용 하여 </a:t>
            </a:r>
            <a:r>
              <a:rPr lang="en-US" altLang="ko-KR" dirty="0"/>
              <a:t>evaluation  </a:t>
            </a:r>
            <a:r>
              <a:rPr lang="ko-KR" altLang="en-US" dirty="0"/>
              <a:t>하였습니다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370744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Activation energy </a:t>
            </a:r>
            <a:r>
              <a:rPr lang="ko-KR" altLang="en-US" dirty="0"/>
              <a:t>는 기본적으로 </a:t>
            </a:r>
            <a:r>
              <a:rPr lang="en-US" altLang="ko-KR" dirty="0"/>
              <a:t>activation granularity </a:t>
            </a:r>
            <a:r>
              <a:rPr lang="ko-KR" altLang="en-US" dirty="0"/>
              <a:t>에 비례해서 </a:t>
            </a:r>
            <a:r>
              <a:rPr lang="en-US" altLang="ko-KR" dirty="0"/>
              <a:t>save </a:t>
            </a:r>
            <a:r>
              <a:rPr lang="ko-KR" altLang="en-US" dirty="0"/>
              <a:t>할 수 있습니다</a:t>
            </a:r>
            <a:r>
              <a:rPr lang="en-US" altLang="ko-KR" dirty="0"/>
              <a:t>.</a:t>
            </a:r>
          </a:p>
          <a:p>
            <a:r>
              <a:rPr lang="en-US" dirty="0"/>
              <a:t>Full activate </a:t>
            </a:r>
            <a:r>
              <a:rPr lang="ko-KR" altLang="en-US" dirty="0"/>
              <a:t>하는 </a:t>
            </a:r>
            <a:r>
              <a:rPr lang="en-US" altLang="ko-KR" dirty="0"/>
              <a:t>baseline </a:t>
            </a:r>
            <a:r>
              <a:rPr lang="ko-KR" altLang="en-US" dirty="0"/>
              <a:t>에 </a:t>
            </a:r>
            <a:r>
              <a:rPr lang="en-US" altLang="ko-KR" dirty="0"/>
              <a:t> </a:t>
            </a:r>
            <a:r>
              <a:rPr lang="ko-KR" altLang="en-US" dirty="0"/>
              <a:t>대해 각각 </a:t>
            </a:r>
            <a:r>
              <a:rPr lang="en-US" altLang="ko-KR" dirty="0"/>
              <a:t>32%,</a:t>
            </a:r>
            <a:r>
              <a:rPr lang="ko-KR" altLang="en-US" dirty="0"/>
              <a:t> </a:t>
            </a:r>
            <a:r>
              <a:rPr lang="en-US" altLang="ko-KR" dirty="0"/>
              <a:t>58%</a:t>
            </a:r>
            <a:r>
              <a:rPr lang="ko-KR" altLang="en-US" dirty="0"/>
              <a:t> </a:t>
            </a:r>
            <a:r>
              <a:rPr lang="en-US" altLang="ko-KR" dirty="0"/>
              <a:t>75%</a:t>
            </a:r>
            <a:r>
              <a:rPr lang="ko-KR" altLang="en-US" dirty="0"/>
              <a:t> </a:t>
            </a:r>
            <a:r>
              <a:rPr lang="en-US" altLang="ko-KR" dirty="0"/>
              <a:t>save </a:t>
            </a:r>
            <a:r>
              <a:rPr lang="ko-KR" altLang="en-US" dirty="0"/>
              <a:t>할 수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8</a:t>
            </a:r>
            <a:r>
              <a:rPr lang="ko-KR" altLang="en-US" dirty="0"/>
              <a:t>개의 섹터를 </a:t>
            </a:r>
            <a:r>
              <a:rPr lang="ko-KR" altLang="en-US" dirty="0" err="1"/>
              <a:t>구성했을떄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dirty="0"/>
              <a:t>DRAM energy </a:t>
            </a:r>
            <a:r>
              <a:rPr lang="ko-KR" altLang="en-US" dirty="0"/>
              <a:t>는 최대 </a:t>
            </a:r>
            <a:r>
              <a:rPr lang="en-US" altLang="ko-KR" dirty="0"/>
              <a:t>10%</a:t>
            </a:r>
            <a:r>
              <a:rPr lang="ko-KR" altLang="en-US" dirty="0"/>
              <a:t>까지 </a:t>
            </a:r>
            <a:r>
              <a:rPr lang="en-US" altLang="ko-KR" dirty="0"/>
              <a:t>save </a:t>
            </a:r>
            <a:r>
              <a:rPr lang="ko-KR" altLang="en-US" dirty="0"/>
              <a:t>할 수 있습니다</a:t>
            </a:r>
            <a:r>
              <a:rPr lang="en-US" altLang="ko-KR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93392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성능 영향은 </a:t>
            </a:r>
            <a:r>
              <a:rPr lang="en-US" altLang="ko-KR" dirty="0"/>
              <a:t>CNN</a:t>
            </a:r>
            <a:r>
              <a:rPr lang="ko-KR" altLang="en-US" dirty="0"/>
              <a:t>과 </a:t>
            </a:r>
            <a:r>
              <a:rPr lang="en-US" altLang="ko-KR" dirty="0"/>
              <a:t>MLP</a:t>
            </a:r>
            <a:r>
              <a:rPr lang="ko-KR" altLang="en-US" dirty="0"/>
              <a:t> 모두 </a:t>
            </a:r>
            <a:r>
              <a:rPr lang="en-US" altLang="ko-KR" dirty="0"/>
              <a:t>1%</a:t>
            </a:r>
            <a:r>
              <a:rPr lang="ko-KR" altLang="en-US" dirty="0"/>
              <a:t> 미만으로 </a:t>
            </a:r>
            <a:r>
              <a:rPr lang="ko-KR" altLang="en-US" dirty="0" err="1"/>
              <a:t>적은것으로</a:t>
            </a:r>
            <a:r>
              <a:rPr lang="ko-KR" altLang="en-US" dirty="0"/>
              <a:t> 나타났습니다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추가되는 회로에 따른 </a:t>
            </a:r>
            <a:r>
              <a:rPr lang="en-US" altLang="ko-KR" dirty="0"/>
              <a:t>area overhead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CACTI-3DD </a:t>
            </a:r>
            <a:r>
              <a:rPr lang="ko-KR" altLang="en-US" dirty="0"/>
              <a:t>로 </a:t>
            </a:r>
            <a:r>
              <a:rPr lang="en-US" altLang="ko-KR" dirty="0"/>
              <a:t>estimate </a:t>
            </a:r>
            <a:r>
              <a:rPr lang="ko-KR" altLang="en-US" dirty="0"/>
              <a:t>한 결과 </a:t>
            </a:r>
            <a:r>
              <a:rPr lang="en-US" altLang="ko-KR" dirty="0"/>
              <a:t>0.3%</a:t>
            </a:r>
            <a:r>
              <a:rPr lang="ko-KR" altLang="en-US" dirty="0"/>
              <a:t>로 나타났습니다</a:t>
            </a:r>
            <a:r>
              <a:rPr lang="en-US" altLang="ko-KR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58359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결론으로 제 연구에서는 </a:t>
            </a:r>
            <a:r>
              <a:rPr lang="en-US" altLang="ko-KR" dirty="0"/>
              <a:t>GPU</a:t>
            </a:r>
            <a:r>
              <a:rPr lang="ko-KR" altLang="en-US" dirty="0"/>
              <a:t>의 </a:t>
            </a:r>
            <a:r>
              <a:rPr lang="en-US" altLang="ko-KR" dirty="0"/>
              <a:t>DNN</a:t>
            </a:r>
            <a:r>
              <a:rPr lang="ko-KR" altLang="en-US" dirty="0"/>
              <a:t> 워크로드에서 </a:t>
            </a:r>
            <a:r>
              <a:rPr lang="en-US" altLang="ko-KR" dirty="0"/>
              <a:t>data </a:t>
            </a:r>
            <a:r>
              <a:rPr lang="en-US" altLang="ko-KR" dirty="0" err="1"/>
              <a:t>overfetching</a:t>
            </a:r>
            <a:r>
              <a:rPr lang="en-US" altLang="ko-KR" dirty="0"/>
              <a:t> </a:t>
            </a:r>
            <a:r>
              <a:rPr lang="ko-KR" altLang="en-US" dirty="0"/>
              <a:t>문제를 해결하기위해</a:t>
            </a:r>
            <a:endParaRPr lang="en-US" altLang="ko-KR" dirty="0"/>
          </a:p>
          <a:p>
            <a:r>
              <a:rPr lang="en-US" dirty="0"/>
              <a:t>Practical partial activation scheme</a:t>
            </a:r>
            <a:r>
              <a:rPr lang="ko-KR" altLang="en-US" dirty="0"/>
              <a:t>을 제안합니다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8-sector </a:t>
            </a:r>
            <a:r>
              <a:rPr lang="ko-KR" altLang="en-US" dirty="0" err="1"/>
              <a:t>일때</a:t>
            </a:r>
            <a:r>
              <a:rPr lang="ko-KR" altLang="en-US" dirty="0"/>
              <a:t> </a:t>
            </a:r>
            <a:r>
              <a:rPr lang="en-US" altLang="ko-KR" dirty="0"/>
              <a:t>act/pre energy </a:t>
            </a:r>
            <a:r>
              <a:rPr lang="ko-KR" altLang="en-US" dirty="0" err="1"/>
              <a:t>를</a:t>
            </a:r>
            <a:r>
              <a:rPr lang="ko-KR" altLang="en-US" dirty="0"/>
              <a:t> 평균 </a:t>
            </a:r>
            <a:r>
              <a:rPr lang="en-US" altLang="ko-KR" dirty="0"/>
              <a:t>75%</a:t>
            </a:r>
            <a:r>
              <a:rPr lang="ko-KR" altLang="en-US" dirty="0"/>
              <a:t> </a:t>
            </a:r>
            <a:r>
              <a:rPr lang="en-US" altLang="ko-KR" dirty="0"/>
              <a:t>save </a:t>
            </a:r>
            <a:r>
              <a:rPr lang="ko-KR" altLang="en-US" dirty="0"/>
              <a:t>할 수 있고 </a:t>
            </a:r>
            <a:endParaRPr lang="en-US" altLang="ko-KR" dirty="0"/>
          </a:p>
          <a:p>
            <a:r>
              <a:rPr lang="ko-KR" altLang="en-US" dirty="0"/>
              <a:t>이는 </a:t>
            </a:r>
            <a:r>
              <a:rPr lang="en-US" altLang="ko-KR" dirty="0"/>
              <a:t>10 %</a:t>
            </a:r>
            <a:r>
              <a:rPr lang="ko-KR" altLang="en-US" dirty="0"/>
              <a:t>의 </a:t>
            </a:r>
            <a:r>
              <a:rPr lang="en-US" altLang="ko-KR" dirty="0"/>
              <a:t>Total DRAM energy 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save </a:t>
            </a:r>
            <a:r>
              <a:rPr lang="ko-KR" altLang="en-US" dirty="0"/>
              <a:t>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앞서 말씀드린 것과 같이 성능 영향은 </a:t>
            </a:r>
            <a:r>
              <a:rPr lang="en-US" altLang="ko-KR" dirty="0"/>
              <a:t>1%</a:t>
            </a:r>
            <a:r>
              <a:rPr lang="ko-KR" altLang="en-US" dirty="0"/>
              <a:t> 미만으로 아주 적게 나타났고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DRAM die</a:t>
            </a:r>
            <a:r>
              <a:rPr lang="ko-KR" altLang="en-US" dirty="0"/>
              <a:t>의 </a:t>
            </a:r>
            <a:r>
              <a:rPr lang="en-US" altLang="ko-KR" dirty="0"/>
              <a:t>area overhead </a:t>
            </a:r>
            <a:r>
              <a:rPr lang="ko-KR" altLang="en-US" dirty="0"/>
              <a:t>도 </a:t>
            </a:r>
            <a:r>
              <a:rPr lang="en-US" altLang="ko-KR" dirty="0"/>
              <a:t>(0.3%)</a:t>
            </a:r>
            <a:r>
              <a:rPr lang="ko-KR" altLang="en-US" dirty="0"/>
              <a:t> 로 적게 나타났습니다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기존의 </a:t>
            </a:r>
            <a:r>
              <a:rPr lang="en-US" altLang="ko-KR" dirty="0"/>
              <a:t>DRAM</a:t>
            </a:r>
            <a:r>
              <a:rPr lang="ko-KR" altLang="en-US" dirty="0"/>
              <a:t> </a:t>
            </a:r>
            <a:r>
              <a:rPr lang="en-US" altLang="ko-KR" dirty="0"/>
              <a:t>interface </a:t>
            </a:r>
            <a:r>
              <a:rPr lang="ko-KR" altLang="en-US" dirty="0" err="1"/>
              <a:t>를</a:t>
            </a:r>
            <a:r>
              <a:rPr lang="ko-KR" altLang="en-US" dirty="0"/>
              <a:t> 거의 변경없이 활용 할 수 있는 장점이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4707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Deep Neural Network</a:t>
            </a:r>
            <a:r>
              <a:rPr lang="ko-KR" altLang="en-US" dirty="0"/>
              <a:t>은 </a:t>
            </a:r>
            <a:r>
              <a:rPr lang="en-US" altLang="ko-KR" dirty="0"/>
              <a:t>image classification, captioning, object </a:t>
            </a:r>
            <a:r>
              <a:rPr lang="en-US" altLang="ko-KR" dirty="0" err="1"/>
              <a:t>dection</a:t>
            </a:r>
            <a:r>
              <a:rPr lang="en-US" altLang="ko-KR" dirty="0"/>
              <a:t> </a:t>
            </a:r>
            <a:r>
              <a:rPr lang="ko-KR" altLang="en-US" dirty="0"/>
              <a:t>등 많은 영역에서 활용되고 있습니다</a:t>
            </a:r>
            <a:r>
              <a:rPr lang="en-US" altLang="ko-KR" dirty="0"/>
              <a:t>.</a:t>
            </a:r>
          </a:p>
          <a:p>
            <a:pPr>
              <a:buFontTx/>
              <a:buChar char="-"/>
            </a:pPr>
            <a:r>
              <a:rPr lang="en-US" dirty="0"/>
              <a:t>GPU</a:t>
            </a:r>
            <a:r>
              <a:rPr lang="ko-KR" altLang="en-US" dirty="0"/>
              <a:t>와 </a:t>
            </a:r>
            <a:r>
              <a:rPr lang="en-US" altLang="ko-KR" dirty="0"/>
              <a:t>HBM2 DRAM </a:t>
            </a:r>
            <a:r>
              <a:rPr lang="ko-KR" altLang="en-US" dirty="0"/>
              <a:t>은 가장 많이 쓰이는 하드웨어</a:t>
            </a:r>
            <a:r>
              <a:rPr lang="en-US" altLang="ko-KR" dirty="0"/>
              <a:t> </a:t>
            </a:r>
            <a:r>
              <a:rPr lang="ko-KR" altLang="en-US" dirty="0"/>
              <a:t>플랫폼으로 자리를 잡고 있습니다</a:t>
            </a:r>
            <a:r>
              <a:rPr lang="en-US" altLang="ko-KR" dirty="0"/>
              <a:t>.</a:t>
            </a:r>
          </a:p>
          <a:p>
            <a:pPr>
              <a:buFontTx/>
              <a:buChar char="-"/>
            </a:pPr>
            <a:r>
              <a:rPr lang="ko-KR" altLang="en-US" dirty="0"/>
              <a:t>본 논문에서는 </a:t>
            </a:r>
            <a:r>
              <a:rPr lang="en-US" altLang="ko-KR" dirty="0"/>
              <a:t>3D stacked DRAM </a:t>
            </a:r>
            <a:r>
              <a:rPr lang="ko-KR" altLang="en-US" dirty="0"/>
              <a:t>에너지 </a:t>
            </a:r>
            <a:r>
              <a:rPr lang="en-US" altLang="ko-KR" dirty="0"/>
              <a:t>saving </a:t>
            </a:r>
            <a:r>
              <a:rPr lang="ko-KR" altLang="en-US" dirty="0"/>
              <a:t>을 위한 새로운</a:t>
            </a:r>
            <a:r>
              <a:rPr lang="en-US" altLang="ko-KR" dirty="0"/>
              <a:t> DRAM</a:t>
            </a:r>
            <a:r>
              <a:rPr lang="ko-KR" altLang="en-US" dirty="0"/>
              <a:t> </a:t>
            </a:r>
            <a:r>
              <a:rPr lang="en-US" altLang="ko-KR" dirty="0"/>
              <a:t>architecture</a:t>
            </a:r>
            <a:r>
              <a:rPr lang="ko-KR" altLang="en-US" dirty="0" err="1"/>
              <a:t>를</a:t>
            </a:r>
            <a:r>
              <a:rPr lang="ko-KR" altLang="en-US" dirty="0"/>
              <a:t> 제안 합니다</a:t>
            </a:r>
            <a:r>
              <a:rPr lang="en-US" altLang="ko-KR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59177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34065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ko-KR" altLang="en-US" dirty="0"/>
              <a:t>질문이나 코멘트 해주신다면 감사히 받겠습니다</a:t>
            </a:r>
            <a:r>
              <a:rPr lang="en-US" altLang="ko-KR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74646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18527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4097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en-US" dirty="0"/>
              <a:t>HBM Device</a:t>
            </a:r>
            <a:r>
              <a:rPr lang="ko-KR" altLang="en-US" dirty="0"/>
              <a:t>는 </a:t>
            </a:r>
            <a:r>
              <a:rPr lang="en-US" altLang="ko-KR" dirty="0"/>
              <a:t>TSV</a:t>
            </a:r>
            <a:r>
              <a:rPr lang="ko-KR" altLang="en-US" dirty="0" err="1"/>
              <a:t>를</a:t>
            </a:r>
            <a:r>
              <a:rPr lang="ko-KR" altLang="en-US" dirty="0"/>
              <a:t> 통해 </a:t>
            </a:r>
            <a:r>
              <a:rPr lang="en-US" altLang="ko-KR" dirty="0"/>
              <a:t>3D</a:t>
            </a:r>
            <a:r>
              <a:rPr lang="ko-KR" altLang="en-US" dirty="0"/>
              <a:t>로 </a:t>
            </a:r>
            <a:r>
              <a:rPr lang="en-US" altLang="ko-KR" dirty="0"/>
              <a:t>8-hi </a:t>
            </a:r>
            <a:r>
              <a:rPr lang="ko-KR" altLang="en-US" dirty="0"/>
              <a:t>까지 쌓을 수 있고 </a:t>
            </a:r>
            <a:r>
              <a:rPr lang="en-US" altLang="ko-KR" dirty="0"/>
              <a:t>128 bit </a:t>
            </a:r>
            <a:r>
              <a:rPr lang="ko-KR" altLang="en-US" dirty="0"/>
              <a:t>의 넓은 </a:t>
            </a:r>
            <a:r>
              <a:rPr lang="en-US" altLang="ko-KR" dirty="0"/>
              <a:t>I/O </a:t>
            </a:r>
            <a:r>
              <a:rPr lang="ko-KR" altLang="en-US" dirty="0" err="1"/>
              <a:t>를</a:t>
            </a:r>
            <a:r>
              <a:rPr lang="ko-KR" altLang="en-US" dirty="0"/>
              <a:t> 통해 높은 데이터 </a:t>
            </a:r>
            <a:r>
              <a:rPr lang="en-US" altLang="ko-KR" dirty="0"/>
              <a:t>bandwidth</a:t>
            </a:r>
            <a:r>
              <a:rPr lang="ko-KR" altLang="en-US" dirty="0" err="1"/>
              <a:t>를</a:t>
            </a:r>
            <a:r>
              <a:rPr lang="ko-KR" altLang="en-US" dirty="0"/>
              <a:t> 지원합니다</a:t>
            </a:r>
            <a:r>
              <a:rPr lang="en-US" altLang="ko-KR" dirty="0"/>
              <a:t>.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ko-KR" altLang="en-US" dirty="0"/>
              <a:t>또한 </a:t>
            </a:r>
            <a:r>
              <a:rPr lang="en-US" altLang="ko-KR" dirty="0"/>
              <a:t>silicon interposer </a:t>
            </a:r>
            <a:r>
              <a:rPr lang="ko-KR" altLang="en-US" dirty="0" err="1"/>
              <a:t>를</a:t>
            </a:r>
            <a:r>
              <a:rPr lang="ko-KR" altLang="en-US" dirty="0"/>
              <a:t> 통해 </a:t>
            </a:r>
            <a:r>
              <a:rPr lang="en-US" altLang="ko-KR" dirty="0" err="1"/>
              <a:t>hostcore</a:t>
            </a:r>
            <a:r>
              <a:rPr lang="en-US" altLang="ko-KR" dirty="0"/>
              <a:t> </a:t>
            </a:r>
            <a:r>
              <a:rPr lang="ko-KR" altLang="en-US" dirty="0"/>
              <a:t>와 연결 되기 때문에 더</a:t>
            </a:r>
            <a:r>
              <a:rPr lang="en-US" altLang="ko-KR" dirty="0"/>
              <a:t> </a:t>
            </a:r>
            <a:r>
              <a:rPr lang="ko-KR" altLang="en-US" dirty="0"/>
              <a:t>기존 </a:t>
            </a:r>
            <a:r>
              <a:rPr lang="en-US" altLang="ko-KR" dirty="0"/>
              <a:t>device </a:t>
            </a:r>
            <a:r>
              <a:rPr lang="ko-KR" altLang="en-US" dirty="0"/>
              <a:t>들 보다 적은 </a:t>
            </a:r>
            <a:r>
              <a:rPr lang="en-US" altLang="ko-KR" dirty="0"/>
              <a:t>energy</a:t>
            </a:r>
            <a:r>
              <a:rPr lang="ko-KR" altLang="en-US" dirty="0"/>
              <a:t>로 읽고 쓸 수 있습니다</a:t>
            </a:r>
            <a:r>
              <a:rPr lang="en-US" altLang="ko-KR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3233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" altLang="en-US" dirty="0"/>
              <a:t>기존 </a:t>
            </a:r>
            <a:r>
              <a:rPr lang="en-US" altLang="ko" dirty="0"/>
              <a:t>DRAM device</a:t>
            </a:r>
            <a:r>
              <a:rPr lang="ko" altLang="en-US" dirty="0"/>
              <a:t>는 다음과 같이 동작합니다</a:t>
            </a:r>
            <a:r>
              <a:rPr lang="en-US" altLang="ko" dirty="0"/>
              <a:t>.</a:t>
            </a:r>
          </a:p>
          <a:p>
            <a:r>
              <a:rPr lang="en-US" altLang="ko" dirty="0"/>
              <a:t>DRAM bank</a:t>
            </a:r>
            <a:r>
              <a:rPr lang="ko-KR" altLang="en-US" dirty="0"/>
              <a:t>는</a:t>
            </a:r>
            <a:r>
              <a:rPr lang="ko" altLang="en-US" dirty="0"/>
              <a:t> 다음과 같이 </a:t>
            </a:r>
            <a:r>
              <a:rPr lang="en-US" altLang="ko" dirty="0"/>
              <a:t>cell array</a:t>
            </a:r>
            <a:r>
              <a:rPr lang="ko" altLang="en-US" dirty="0"/>
              <a:t>로 구성되어</a:t>
            </a:r>
            <a:r>
              <a:rPr lang="ko-KR" altLang="en-US" dirty="0"/>
              <a:t> 있고</a:t>
            </a:r>
            <a:r>
              <a:rPr lang="en-US" altLang="ko" dirty="0"/>
              <a:t>,</a:t>
            </a:r>
          </a:p>
          <a:p>
            <a:r>
              <a:rPr lang="en-US" altLang="ko" dirty="0"/>
              <a:t>Activation command </a:t>
            </a:r>
            <a:r>
              <a:rPr lang="ko-KR" altLang="en-US" dirty="0"/>
              <a:t>와 함께 </a:t>
            </a:r>
            <a:r>
              <a:rPr lang="en-US" altLang="ko" dirty="0"/>
              <a:t>Row</a:t>
            </a:r>
            <a:r>
              <a:rPr lang="ko-KR" altLang="en-US" dirty="0"/>
              <a:t>  </a:t>
            </a:r>
            <a:r>
              <a:rPr lang="en-US" altLang="ko-KR" dirty="0"/>
              <a:t>address</a:t>
            </a:r>
            <a:r>
              <a:rPr lang="ko" altLang="en-US" dirty="0"/>
              <a:t>가 먼저 와서 </a:t>
            </a:r>
            <a:r>
              <a:rPr lang="en-US" altLang="ko" dirty="0"/>
              <a:t>row </a:t>
            </a:r>
            <a:r>
              <a:rPr lang="ko" altLang="en-US" dirty="0"/>
              <a:t>를 선택한 후</a:t>
            </a:r>
            <a:r>
              <a:rPr lang="en-US" altLang="ko" dirty="0"/>
              <a:t>, sense amp </a:t>
            </a:r>
            <a:r>
              <a:rPr lang="ko" altLang="en-US" dirty="0"/>
              <a:t>에 모두 내린뒤</a:t>
            </a:r>
            <a:r>
              <a:rPr lang="en-US" altLang="ko" dirty="0"/>
              <a:t>, </a:t>
            </a:r>
            <a:r>
              <a:rPr lang="en-US" altLang="ko" dirty="0" err="1"/>
              <a:t>tRCD</a:t>
            </a:r>
            <a:r>
              <a:rPr lang="en-US" altLang="ko" dirty="0"/>
              <a:t> </a:t>
            </a:r>
            <a:r>
              <a:rPr lang="ko" altLang="en-US" dirty="0"/>
              <a:t>타임 뒤에 </a:t>
            </a:r>
            <a:r>
              <a:rPr lang="en-US" altLang="ko" dirty="0"/>
              <a:t>column command </a:t>
            </a:r>
            <a:r>
              <a:rPr lang="ko" altLang="en-US" dirty="0"/>
              <a:t>가 와서 해당하</a:t>
            </a:r>
            <a:endParaRPr lang="en-US" altLang="ko" dirty="0"/>
          </a:p>
          <a:p>
            <a:r>
              <a:rPr lang="en-US" altLang="ko" dirty="0"/>
              <a:t>column </a:t>
            </a:r>
            <a:r>
              <a:rPr lang="ko" altLang="en-US" dirty="0"/>
              <a:t>부분만 </a:t>
            </a:r>
            <a:r>
              <a:rPr lang="en-US" altLang="ko" dirty="0"/>
              <a:t>mux </a:t>
            </a:r>
            <a:r>
              <a:rPr lang="ko" altLang="en-US" dirty="0"/>
              <a:t>로 </a:t>
            </a:r>
            <a:r>
              <a:rPr lang="en-US" altLang="ko" dirty="0"/>
              <a:t>select </a:t>
            </a:r>
            <a:r>
              <a:rPr lang="ko-KR" altLang="en-US" dirty="0"/>
              <a:t>하여 읽고 쓰게 됩니다</a:t>
            </a:r>
            <a:r>
              <a:rPr lang="en-US" altLang="ko-KR" dirty="0"/>
              <a:t>.</a:t>
            </a:r>
          </a:p>
          <a:p>
            <a:endParaRPr lang="en-US" altLang="ko" dirty="0"/>
          </a:p>
          <a:p>
            <a:endParaRPr lang="ko" alt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96958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/>
              <a:t>Partial row activation </a:t>
            </a:r>
            <a:r>
              <a:rPr lang="ko-KR" altLang="en-US" b="1" dirty="0"/>
              <a:t>은</a:t>
            </a:r>
            <a:r>
              <a:rPr lang="en-US" altLang="ko-KR" b="1" dirty="0"/>
              <a:t> </a:t>
            </a:r>
            <a:r>
              <a:rPr lang="ko-KR" altLang="en-US" b="1" dirty="0"/>
              <a:t>말그대로 </a:t>
            </a:r>
            <a:r>
              <a:rPr lang="en-US" altLang="ko-KR" b="1" dirty="0"/>
              <a:t>row</a:t>
            </a:r>
            <a:r>
              <a:rPr lang="ko-KR" altLang="en-US" b="1" dirty="0" err="1"/>
              <a:t>를</a:t>
            </a:r>
            <a:r>
              <a:rPr lang="ko-KR" altLang="en-US" b="1" dirty="0"/>
              <a:t> 일부만 키는 방법입니다</a:t>
            </a:r>
            <a:endParaRPr lang="en-US" altLang="ko-KR" b="1" dirty="0"/>
          </a:p>
          <a:p>
            <a:r>
              <a:rPr lang="ko-KR" altLang="en-US" dirty="0"/>
              <a:t>그동안 많이 연구된 </a:t>
            </a:r>
            <a:r>
              <a:rPr lang="en-US" altLang="ko-KR" dirty="0"/>
              <a:t>idea</a:t>
            </a:r>
            <a:r>
              <a:rPr lang="ko-KR" altLang="en-US" dirty="0"/>
              <a:t>로 관련 연구 중에 </a:t>
            </a:r>
            <a:r>
              <a:rPr lang="en-US" altLang="ko-KR" dirty="0"/>
              <a:t>IEEE Micro </a:t>
            </a:r>
            <a:r>
              <a:rPr lang="ko-KR" altLang="en-US" dirty="0"/>
              <a:t>에 게재된 논문이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원래의 하나 길었던 </a:t>
            </a:r>
            <a:r>
              <a:rPr lang="en-US" altLang="ko-KR" dirty="0"/>
              <a:t>row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Partitioned row</a:t>
            </a:r>
            <a:r>
              <a:rPr lang="ko-KR" altLang="en-US" dirty="0"/>
              <a:t>로 나누고</a:t>
            </a:r>
            <a:endParaRPr lang="en-US" altLang="ko-KR" dirty="0"/>
          </a:p>
          <a:p>
            <a:r>
              <a:rPr lang="ko-KR" altLang="en-US" dirty="0"/>
              <a:t>이 </a:t>
            </a:r>
            <a:r>
              <a:rPr lang="en-US" altLang="ko-KR" dirty="0"/>
              <a:t>Partitioned row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row-division decoder 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 선택하게 됩니다</a:t>
            </a:r>
            <a:r>
              <a:rPr lang="en-US" altLang="ko-KR" dirty="0"/>
              <a:t>.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en-US" altLang="ko-KR" dirty="0"/>
              <a:t>Column address</a:t>
            </a:r>
            <a:r>
              <a:rPr lang="ko-KR" altLang="en-US" dirty="0"/>
              <a:t>의 상위 </a:t>
            </a:r>
            <a:r>
              <a:rPr lang="en-US" altLang="ko-KR" dirty="0"/>
              <a:t>n bit</a:t>
            </a:r>
            <a:r>
              <a:rPr lang="ko-KR" altLang="en-US" dirty="0"/>
              <a:t>을 가지고 </a:t>
            </a:r>
            <a:r>
              <a:rPr lang="en-US" altLang="ko-KR" dirty="0"/>
              <a:t>row-division</a:t>
            </a:r>
            <a:r>
              <a:rPr lang="ko-KR" altLang="en-US" dirty="0"/>
              <a:t>을 선택하게 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row address </a:t>
            </a:r>
            <a:r>
              <a:rPr lang="ko-KR" altLang="en-US" dirty="0"/>
              <a:t>와 </a:t>
            </a:r>
            <a:r>
              <a:rPr lang="en-US" altLang="ko-KR" dirty="0"/>
              <a:t>column address 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back to back </a:t>
            </a:r>
            <a:r>
              <a:rPr lang="ko-KR" altLang="en-US" dirty="0" err="1"/>
              <a:t>으로</a:t>
            </a:r>
            <a:r>
              <a:rPr lang="ko-KR" altLang="en-US" dirty="0"/>
              <a:t> 받는</a:t>
            </a:r>
            <a:r>
              <a:rPr lang="en-US" altLang="ko-KR" dirty="0"/>
              <a:t> posted-CAS </a:t>
            </a:r>
            <a:r>
              <a:rPr lang="ko-KR" altLang="en-US" dirty="0"/>
              <a:t>방식으로 </a:t>
            </a:r>
            <a:r>
              <a:rPr lang="en-US" altLang="ko-KR" dirty="0"/>
              <a:t>partial activation </a:t>
            </a:r>
            <a:r>
              <a:rPr lang="ko-KR" altLang="en-US" dirty="0"/>
              <a:t>을 구현하고 있습니다</a:t>
            </a:r>
            <a:r>
              <a:rPr lang="en-US" altLang="ko-KR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4593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/>
              <a:t>다음 그래프는 </a:t>
            </a:r>
            <a:r>
              <a:rPr lang="en-US" altLang="ko-KR" b="1" dirty="0"/>
              <a:t>dram</a:t>
            </a:r>
            <a:r>
              <a:rPr lang="ko-KR" altLang="en-US" b="1" dirty="0"/>
              <a:t>의 </a:t>
            </a:r>
            <a:r>
              <a:rPr lang="en-US" altLang="ko-KR" b="1" dirty="0"/>
              <a:t>row</a:t>
            </a:r>
            <a:r>
              <a:rPr lang="ko-KR" altLang="en-US" b="1" dirty="0" err="1"/>
              <a:t>를</a:t>
            </a:r>
            <a:r>
              <a:rPr lang="ko-KR" altLang="en-US" b="1" dirty="0"/>
              <a:t> 한번 </a:t>
            </a:r>
            <a:r>
              <a:rPr lang="en-US" altLang="ko-KR" b="1" dirty="0"/>
              <a:t>activate </a:t>
            </a:r>
            <a:r>
              <a:rPr lang="ko-KR" altLang="en-US" b="1" dirty="0" err="1"/>
              <a:t>했을때</a:t>
            </a:r>
            <a:r>
              <a:rPr lang="ko-KR" altLang="en-US" b="1" dirty="0"/>
              <a:t> 얼마나 데이터를 읽는지 나타낸 그래프입니다</a:t>
            </a:r>
            <a:r>
              <a:rPr lang="en-US" altLang="ko-KR" b="1" dirty="0"/>
              <a:t>.</a:t>
            </a:r>
          </a:p>
          <a:p>
            <a:r>
              <a:rPr lang="en-US" altLang="ko-KR" b="1" dirty="0"/>
              <a:t>Row conflict </a:t>
            </a:r>
            <a:r>
              <a:rPr lang="ko-KR" altLang="en-US" b="1" dirty="0"/>
              <a:t>가 하나도 없다고 가정하면</a:t>
            </a:r>
            <a:r>
              <a:rPr lang="en-US" altLang="ko-KR" b="1" dirty="0"/>
              <a:t>,</a:t>
            </a:r>
            <a:r>
              <a:rPr lang="ko-KR" altLang="en-US" b="1" dirty="0"/>
              <a:t> </a:t>
            </a:r>
            <a:r>
              <a:rPr lang="ko-KR" altLang="en-US" dirty="0"/>
              <a:t>원래 </a:t>
            </a:r>
            <a:r>
              <a:rPr lang="en-US" altLang="ko-KR" dirty="0"/>
              <a:t>row locality </a:t>
            </a:r>
            <a:r>
              <a:rPr lang="ko-KR" altLang="en-US" dirty="0"/>
              <a:t>는</a:t>
            </a:r>
            <a:r>
              <a:rPr lang="en-US" altLang="ko-KR" dirty="0"/>
              <a:t> </a:t>
            </a:r>
            <a:r>
              <a:rPr lang="ko-KR" altLang="en-US" dirty="0"/>
              <a:t>왼쪽처럼</a:t>
            </a:r>
            <a:r>
              <a:rPr lang="en-US" altLang="ko-KR" dirty="0"/>
              <a:t> ample </a:t>
            </a:r>
            <a:r>
              <a:rPr lang="ko-KR" altLang="en-US" dirty="0"/>
              <a:t>한 편인데 </a:t>
            </a:r>
            <a:endParaRPr lang="en-US" altLang="ko-KR" dirty="0"/>
          </a:p>
          <a:p>
            <a:r>
              <a:rPr lang="ko-KR" altLang="en-US" dirty="0"/>
              <a:t>실제 </a:t>
            </a:r>
            <a:r>
              <a:rPr lang="ko-KR" altLang="en-US" dirty="0" err="1"/>
              <a:t>수행시</a:t>
            </a:r>
            <a:r>
              <a:rPr lang="en-US" altLang="ko-KR" dirty="0"/>
              <a:t> locality</a:t>
            </a:r>
            <a:r>
              <a:rPr lang="ko-KR" altLang="en-US" dirty="0"/>
              <a:t>는 오른쪽 </a:t>
            </a:r>
            <a:r>
              <a:rPr lang="ko-KR" altLang="en-US" dirty="0" err="1"/>
              <a:t>처럼</a:t>
            </a:r>
            <a:r>
              <a:rPr lang="ko-KR" altLang="en-US" dirty="0"/>
              <a:t> 굉장히 나쁘게 나타나는 </a:t>
            </a:r>
            <a:r>
              <a:rPr lang="en-US" altLang="ko-KR" dirty="0"/>
              <a:t>layer</a:t>
            </a:r>
            <a:r>
              <a:rPr lang="ko-KR" altLang="en-US" dirty="0"/>
              <a:t>가 있습니다</a:t>
            </a:r>
            <a:r>
              <a:rPr lang="en-US" altLang="ko-KR" dirty="0"/>
              <a:t>.</a:t>
            </a:r>
          </a:p>
          <a:p>
            <a:r>
              <a:rPr lang="en-US" dirty="0"/>
              <a:t>Partial activation</a:t>
            </a:r>
            <a:r>
              <a:rPr lang="ko-KR" altLang="en-US" dirty="0"/>
              <a:t>을 하면 이러한 문제를 줄일 수 있을 것입니다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4513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CNN</a:t>
            </a:r>
            <a:r>
              <a:rPr lang="ko-KR" altLang="en-US" b="1" dirty="0"/>
              <a:t>을 포함한 다른 </a:t>
            </a:r>
            <a:r>
              <a:rPr lang="en-US" altLang="ko-KR" b="1" dirty="0"/>
              <a:t>GPU </a:t>
            </a:r>
            <a:r>
              <a:rPr lang="ko-KR" altLang="en-US" b="1" dirty="0"/>
              <a:t>워크로드의 특성 중 하나는 </a:t>
            </a:r>
            <a:r>
              <a:rPr lang="en-US" altLang="ko-KR" b="1" dirty="0"/>
              <a:t>latency insensitive </a:t>
            </a:r>
            <a:r>
              <a:rPr lang="ko-KR" altLang="en-US" b="1" dirty="0"/>
              <a:t>하다는 점 입니다</a:t>
            </a:r>
            <a:r>
              <a:rPr lang="en-US" altLang="ko-KR" b="1" dirty="0"/>
              <a:t>.</a:t>
            </a:r>
          </a:p>
          <a:p>
            <a:r>
              <a:rPr lang="en-US" altLang="ko-KR" b="1" dirty="0"/>
              <a:t>(</a:t>
            </a:r>
            <a:r>
              <a:rPr lang="ko-KR" altLang="en-US" b="1" dirty="0" err="1"/>
              <a:t>그림설명</a:t>
            </a:r>
            <a:r>
              <a:rPr lang="en-US" altLang="ko-KR" b="1" dirty="0"/>
              <a:t>)</a:t>
            </a:r>
            <a:r>
              <a:rPr lang="ko-KR" altLang="en-US" b="1" dirty="0"/>
              <a:t> </a:t>
            </a:r>
            <a:r>
              <a:rPr lang="ko-KR" altLang="en-US" dirty="0"/>
              <a:t>보시는 그래프는 </a:t>
            </a:r>
            <a:r>
              <a:rPr lang="en-US" altLang="ko-KR" dirty="0"/>
              <a:t>DRAM </a:t>
            </a:r>
            <a:r>
              <a:rPr lang="ko-KR" altLang="en-US" dirty="0"/>
              <a:t>의 </a:t>
            </a:r>
            <a:r>
              <a:rPr lang="en-US" altLang="ko-KR" dirty="0"/>
              <a:t>column latency 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배로 </a:t>
            </a:r>
            <a:r>
              <a:rPr lang="ko-KR" altLang="en-US" dirty="0" err="1"/>
              <a:t>늘렸을때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IPC</a:t>
            </a:r>
            <a:r>
              <a:rPr lang="ko-KR" altLang="en-US" dirty="0" err="1"/>
              <a:t>를</a:t>
            </a:r>
            <a:r>
              <a:rPr lang="ko-KR" altLang="en-US" dirty="0"/>
              <a:t> 비교 한 것입니다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b="1" dirty="0"/>
          </a:p>
          <a:p>
            <a:r>
              <a:rPr lang="en-US" altLang="ko-KR" dirty="0"/>
              <a:t>GPU</a:t>
            </a:r>
            <a:r>
              <a:rPr lang="ko-KR" altLang="en-US" dirty="0"/>
              <a:t>가 </a:t>
            </a:r>
            <a:r>
              <a:rPr lang="en-US" altLang="ko-KR" dirty="0"/>
              <a:t>DRAM latency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hiding </a:t>
            </a:r>
            <a:r>
              <a:rPr lang="ko-KR" altLang="en-US" dirty="0"/>
              <a:t>할 수 있기때문에 </a:t>
            </a:r>
            <a:r>
              <a:rPr lang="en-US" altLang="ko-KR" dirty="0"/>
              <a:t>Bandwidth </a:t>
            </a:r>
            <a:r>
              <a:rPr lang="ko-KR" altLang="en-US" dirty="0"/>
              <a:t>가 중요하고  </a:t>
            </a:r>
            <a:r>
              <a:rPr lang="en-US" altLang="ko-KR" dirty="0"/>
              <a:t>latency </a:t>
            </a:r>
            <a:r>
              <a:rPr lang="ko-KR" altLang="en-US" dirty="0"/>
              <a:t>는 크게 영향이 없습니다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</a:t>
            </a:r>
            <a:r>
              <a:rPr lang="en-US" altLang="ko-KR" dirty="0"/>
              <a:t>partial activation </a:t>
            </a:r>
            <a:r>
              <a:rPr lang="ko-KR" altLang="en-US" dirty="0"/>
              <a:t>시 약간의 </a:t>
            </a:r>
            <a:r>
              <a:rPr lang="en-US" altLang="ko-KR" dirty="0"/>
              <a:t>latency cost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pay </a:t>
            </a:r>
            <a:r>
              <a:rPr lang="ko-KR" altLang="en-US" dirty="0"/>
              <a:t>할 수 있는 이점이 있습니다</a:t>
            </a:r>
            <a:r>
              <a:rPr lang="en-US" altLang="ko-KR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50700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Tx/>
              <a:buNone/>
              <a:tabLst/>
              <a:defRPr/>
            </a:pPr>
            <a:r>
              <a:rPr lang="ko-KR" altLang="en-US" dirty="0"/>
              <a:t>다음으로 본 연구의 제안을 </a:t>
            </a:r>
            <a:r>
              <a:rPr lang="ko-KR" altLang="en-US" dirty="0" err="1"/>
              <a:t>설명드리고</a:t>
            </a:r>
            <a:r>
              <a:rPr lang="ko-KR" altLang="en-US" dirty="0"/>
              <a:t> 평가를 하고 결론을 짓고 마무리 하도록 하겠습니다</a:t>
            </a:r>
            <a:r>
              <a:rPr lang="en-US" altLang="ko-KR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8911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Partial row activation idea </a:t>
            </a:r>
            <a:r>
              <a:rPr lang="ko-KR" altLang="en-US" dirty="0"/>
              <a:t>는 기존에 많이 연구되었지만 </a:t>
            </a:r>
            <a:r>
              <a:rPr lang="en-US" altLang="ko-KR" dirty="0"/>
              <a:t>DRAM die area</a:t>
            </a:r>
            <a:r>
              <a:rPr lang="ko-KR" altLang="en-US" dirty="0"/>
              <a:t> </a:t>
            </a:r>
            <a:r>
              <a:rPr lang="en-US" altLang="ko-KR" dirty="0"/>
              <a:t>overhead </a:t>
            </a:r>
            <a:r>
              <a:rPr lang="ko-KR" altLang="en-US" dirty="0"/>
              <a:t>가 너무 크거나 기존 </a:t>
            </a:r>
            <a:r>
              <a:rPr lang="en-US" altLang="ko-KR" dirty="0"/>
              <a:t>DRAM interface </a:t>
            </a:r>
            <a:r>
              <a:rPr lang="ko-KR" altLang="en-US" dirty="0" err="1"/>
              <a:t>를</a:t>
            </a:r>
            <a:r>
              <a:rPr lang="ko-KR" altLang="en-US" dirty="0"/>
              <a:t> 너무 많이 바꿔야 하는 등의 문제가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본 연구에서는 이와 반대로 기존의 </a:t>
            </a:r>
            <a:r>
              <a:rPr lang="en-US" altLang="ko-KR" dirty="0"/>
              <a:t>HBM DRAM interface </a:t>
            </a:r>
            <a:r>
              <a:rPr lang="ko-KR" altLang="en-US" dirty="0"/>
              <a:t>변경을 최소화 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DRAM latency </a:t>
            </a:r>
            <a:r>
              <a:rPr lang="ko-KR" altLang="en-US" dirty="0" err="1"/>
              <a:t>를</a:t>
            </a:r>
            <a:r>
              <a:rPr lang="ko-KR" altLang="en-US" dirty="0"/>
              <a:t> 약간 지불하는 대신에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DRAM die overhead </a:t>
            </a:r>
            <a:r>
              <a:rPr lang="ko-KR" altLang="en-US" dirty="0"/>
              <a:t>도 적게 할 수 있는</a:t>
            </a:r>
            <a:r>
              <a:rPr lang="en-US" altLang="ko-KR" dirty="0"/>
              <a:t> practical partial activation solution </a:t>
            </a:r>
            <a:r>
              <a:rPr lang="ko-KR" altLang="en-US" dirty="0"/>
              <a:t>을 제안합니다</a:t>
            </a:r>
            <a:endParaRPr lang="en-US" altLang="ko-KR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2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3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4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5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6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7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urier New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8" indent="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lang="en-US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333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6128"/>
              </a:buClr>
              <a:buSzPts val="1400"/>
              <a:buFont typeface="Arial"/>
              <a:buNone/>
              <a:defRPr sz="3600" b="1" i="0" u="none" strike="noStrike" cap="none">
                <a:solidFill>
                  <a:srgbClr val="0F0F7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685800" y="3886200"/>
            <a:ext cx="6400800" cy="1752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14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14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14000"/>
              </a:lnSpc>
              <a:spcBef>
                <a:spcPts val="24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14000"/>
              </a:lnSpc>
              <a:spcBef>
                <a:spcPts val="2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14000"/>
              </a:lnSpc>
              <a:spcBef>
                <a:spcPts val="2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1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6" name="Shape 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00800" y="274320"/>
            <a:ext cx="2117400" cy="2194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604448" y="6381328"/>
            <a:ext cx="477300" cy="476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6128"/>
              </a:buClr>
              <a:buSzPts val="1400"/>
              <a:buFont typeface="Arial"/>
              <a:buNone/>
              <a:defRPr sz="2000" b="1" i="0" u="none" strike="noStrike" cap="none">
                <a:solidFill>
                  <a:srgbClr val="0F0F7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3" name="Shape 83" descr="Untitl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16016" y="6386195"/>
            <a:ext cx="504000" cy="46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" name="Shape 84"/>
          <p:cNvCxnSpPr/>
          <p:nvPr/>
        </p:nvCxnSpPr>
        <p:spPr>
          <a:xfrm>
            <a:off x="8566575" y="6506005"/>
            <a:ext cx="0" cy="228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8604448" y="6381328"/>
            <a:ext cx="477300" cy="476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188640"/>
            <a:ext cx="8229600" cy="45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6128"/>
              </a:buClr>
              <a:buSzPts val="1400"/>
              <a:buFont typeface="Arial"/>
              <a:buNone/>
              <a:defRPr sz="2000" b="1" i="0" u="none" strike="noStrike" cap="none">
                <a:solidFill>
                  <a:srgbClr val="0F0F7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cxnSp>
        <p:nvCxnSpPr>
          <p:cNvPr id="60" name="Shape 60"/>
          <p:cNvCxnSpPr/>
          <p:nvPr/>
        </p:nvCxnSpPr>
        <p:spPr>
          <a:xfrm>
            <a:off x="467543" y="638639"/>
            <a:ext cx="8208900" cy="0"/>
          </a:xfrm>
          <a:prstGeom prst="straightConnector1">
            <a:avLst/>
          </a:prstGeom>
          <a:noFill/>
          <a:ln w="12700" cap="flat" cmpd="sng">
            <a:solidFill>
              <a:srgbClr val="0F0F7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457200" y="764704"/>
            <a:ext cx="8229600" cy="53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−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2" name="Shape 62" descr="Untitled.png"/>
          <p:cNvPicPr preferRelativeResize="0"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6016" y="6386195"/>
            <a:ext cx="504000" cy="46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Shape 63"/>
          <p:cNvCxnSpPr/>
          <p:nvPr/>
        </p:nvCxnSpPr>
        <p:spPr>
          <a:xfrm>
            <a:off x="8566575" y="6506005"/>
            <a:ext cx="0" cy="228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604448" y="6381328"/>
            <a:ext cx="477300" cy="476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9624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6372139"/>
            <a:ext cx="9144000" cy="495600"/>
          </a:xfrm>
          <a:prstGeom prst="rect">
            <a:avLst/>
          </a:prstGeom>
          <a:solidFill>
            <a:srgbClr val="0F0F7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F0F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188640"/>
            <a:ext cx="8229600" cy="45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6128"/>
              </a:buClr>
              <a:buSzPts val="1400"/>
              <a:buFont typeface="Arial"/>
              <a:buNone/>
              <a:defRPr sz="2000" b="1" i="0" u="none" strike="noStrike" cap="none">
                <a:solidFill>
                  <a:srgbClr val="4F612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457200" y="764704"/>
            <a:ext cx="8229600" cy="5361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228600" algn="l" rtl="0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/>
          <p:nvPr/>
        </p:nvSpPr>
        <p:spPr>
          <a:xfrm>
            <a:off x="119550" y="6381907"/>
            <a:ext cx="7692900" cy="47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Architecture and Code Optimization (ARC) Laboratory @ SNU</a:t>
            </a: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</a:rPr>
              <a:t>‹#›</a:t>
            </a:fld>
            <a:endParaRPr sz="1300">
              <a:solidFill>
                <a:schemeClr val="dk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  <p:sldLayoutId id="2147483665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ctrTitle"/>
          </p:nvPr>
        </p:nvSpPr>
        <p:spPr>
          <a:xfrm>
            <a:off x="685800" y="2086676"/>
            <a:ext cx="7772400" cy="203867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buSzPts val="3600"/>
            </a:pPr>
            <a:r>
              <a:rPr lang="en-US" altLang="ja-JP" sz="3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Practical Partial Row Activation for </a:t>
            </a:r>
            <a:br>
              <a:rPr lang="en-US" altLang="ja-JP" sz="3200" dirty="0"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altLang="ja-JP" sz="3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3D Stacked DRAM with Applications to Deep Learning</a:t>
            </a:r>
            <a:r>
              <a:rPr lang="ko-KR" altLang="en-US" sz="3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altLang="ja-JP" sz="3200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Workloads</a:t>
            </a:r>
            <a:endParaRPr sz="3200" b="1" i="0" u="none" strike="noStrike" cap="none" dirty="0">
              <a:solidFill>
                <a:srgbClr val="0F0F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subTitle" idx="1"/>
          </p:nvPr>
        </p:nvSpPr>
        <p:spPr>
          <a:xfrm>
            <a:off x="685800" y="4209756"/>
            <a:ext cx="7107702" cy="20386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>
              <a:lnSpc>
                <a:spcPct val="89000"/>
              </a:lnSpc>
            </a:pPr>
            <a:r>
              <a:rPr lang="en-US" altLang="ja-JP" sz="2000" b="1" dirty="0" err="1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Namho</a:t>
            </a:r>
            <a:r>
              <a:rPr lang="en-US" altLang="ja-JP" sz="2000" b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Kim </a:t>
            </a:r>
          </a:p>
          <a:p>
            <a:pPr>
              <a:lnSpc>
                <a:spcPct val="89000"/>
              </a:lnSpc>
            </a:pPr>
            <a:endParaRPr lang="en-US" altLang="ja-JP" sz="2000" b="1" i="1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89000"/>
              </a:lnSpc>
            </a:pPr>
            <a:r>
              <a:rPr lang="en-US" altLang="ja-JP" sz="2000" i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Student ID: 2017-22393</a:t>
            </a:r>
          </a:p>
          <a:p>
            <a:pPr>
              <a:lnSpc>
                <a:spcPct val="89000"/>
              </a:lnSpc>
            </a:pPr>
            <a:r>
              <a:rPr lang="en-US" altLang="ja-JP" sz="2000" i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Department of Computer Science and Engineering</a:t>
            </a:r>
          </a:p>
          <a:p>
            <a:pPr>
              <a:lnSpc>
                <a:spcPct val="89000"/>
              </a:lnSpc>
            </a:pPr>
            <a:r>
              <a:rPr lang="en-US" altLang="ja-JP" sz="2000" i="1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2018. 12. 3</a:t>
            </a:r>
          </a:p>
          <a:p>
            <a:pPr>
              <a:lnSpc>
                <a:spcPct val="89000"/>
              </a:lnSpc>
            </a:pPr>
            <a:endParaRPr lang="en-US" altLang="ja-JP" sz="2000" i="1" dirty="0">
              <a:solidFill>
                <a:schemeClr val="tx1"/>
              </a:solidFill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marR="0" lvl="0" indent="0" algn="l" rtl="0">
              <a:lnSpc>
                <a:spcPct val="114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</a:pPr>
            <a:endParaRPr lang="en-US" sz="1800" b="0" i="0" u="none" strike="noStrike" cap="none" dirty="0">
              <a:solidFill>
                <a:srgbClr val="888888"/>
              </a:solidFill>
              <a:latin typeface="+mn-ea"/>
              <a:ea typeface="+mn-ea"/>
              <a:sym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uk-UA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uk-UA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3C1C-0DFE-FE4B-8B1E-E556E060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Our Proposal: Practical Partial Activation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FBABC-76DD-7646-BB5B-1BFDD3218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686800" cy="5361600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34" charset="-127"/>
              </a:rPr>
              <a:t>DRAM bank structure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Divides 1KB DRAM row (subarray) into 2, 4, or 8 sectors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Activates at sector granularity at the cost of increased latency for narrower </a:t>
            </a:r>
            <a:r>
              <a:rPr lang="en-US" dirty="0" err="1">
                <a:ea typeface="Calibri"/>
                <a:cs typeface="Calibri"/>
                <a:sym typeface="Calibri"/>
              </a:rPr>
              <a:t>datapath</a:t>
            </a:r>
            <a:endParaRPr lang="en-US" dirty="0">
              <a:ea typeface="Calibri"/>
              <a:cs typeface="Calibri"/>
              <a:sym typeface="Calibri"/>
            </a:endParaRP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Adopts Half-DRAM</a:t>
            </a:r>
            <a:r>
              <a:rPr lang="en-US" baseline="30000" dirty="0">
                <a:ea typeface="Calibri"/>
                <a:cs typeface="Calibri"/>
                <a:sym typeface="Calibri"/>
              </a:rPr>
              <a:t>*</a:t>
            </a:r>
            <a:r>
              <a:rPr lang="en-US" dirty="0">
                <a:ea typeface="Calibri"/>
                <a:cs typeface="Calibri"/>
                <a:sym typeface="Calibri"/>
              </a:rPr>
              <a:t> design to create 2 sectors without the latency cost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AA651-9018-FB44-A3A8-94112FE6F2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B64F-CC61-5146-8C6E-D717A28BB0F8}"/>
              </a:ext>
            </a:extLst>
          </p:cNvPr>
          <p:cNvSpPr/>
          <p:nvPr/>
        </p:nvSpPr>
        <p:spPr>
          <a:xfrm>
            <a:off x="-74146" y="6141157"/>
            <a:ext cx="88946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aseline="30000" dirty="0">
                <a:latin typeface="+mn-lt"/>
              </a:rPr>
              <a:t>*</a:t>
            </a:r>
            <a:r>
              <a:rPr lang="en-US" sz="1100" b="0" dirty="0">
                <a:latin typeface="+mn-lt"/>
              </a:rPr>
              <a:t>[ISCA’14] Half-DRAM: A high-bandwidth and low-power dram architecture from the rethinking of fine-grained activation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8B058E-F4CE-1847-A465-E389A7EDB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629" y="2558792"/>
            <a:ext cx="5924742" cy="344591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0320304-99CD-AC44-BDBA-AA617ED9E326}"/>
              </a:ext>
            </a:extLst>
          </p:cNvPr>
          <p:cNvGrpSpPr/>
          <p:nvPr/>
        </p:nvGrpSpPr>
        <p:grpSpPr>
          <a:xfrm>
            <a:off x="1981200" y="3299418"/>
            <a:ext cx="5553171" cy="1191633"/>
            <a:chOff x="1981200" y="3299418"/>
            <a:chExt cx="5553171" cy="119163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73A81C0-1150-7944-A052-A104176C6C91}"/>
                </a:ext>
              </a:extLst>
            </p:cNvPr>
            <p:cNvSpPr/>
            <p:nvPr/>
          </p:nvSpPr>
          <p:spPr>
            <a:xfrm>
              <a:off x="1981200" y="3299418"/>
              <a:ext cx="5553171" cy="645190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2D181A0-41AD-E84E-8FFF-C83DE8C953C6}"/>
                </a:ext>
              </a:extLst>
            </p:cNvPr>
            <p:cNvCxnSpPr>
              <a:cxnSpLocks/>
            </p:cNvCxnSpPr>
            <p:nvPr/>
          </p:nvCxnSpPr>
          <p:spPr>
            <a:xfrm>
              <a:off x="2091267" y="3981192"/>
              <a:ext cx="0" cy="50800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C9C8DFA-015E-F94E-B220-78DF9917DF64}"/>
                </a:ext>
              </a:extLst>
            </p:cNvPr>
            <p:cNvCxnSpPr/>
            <p:nvPr/>
          </p:nvCxnSpPr>
          <p:spPr>
            <a:xfrm>
              <a:off x="2762553" y="3981192"/>
              <a:ext cx="0" cy="50800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745AFA7-45A4-DD4A-83B7-45A94339D8E3}"/>
                </a:ext>
              </a:extLst>
            </p:cNvPr>
            <p:cNvCxnSpPr/>
            <p:nvPr/>
          </p:nvCxnSpPr>
          <p:spPr>
            <a:xfrm>
              <a:off x="3433839" y="3981192"/>
              <a:ext cx="0" cy="50800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AE952130-9949-D545-BA5F-722EDADC4615}"/>
                </a:ext>
              </a:extLst>
            </p:cNvPr>
            <p:cNvCxnSpPr/>
            <p:nvPr/>
          </p:nvCxnSpPr>
          <p:spPr>
            <a:xfrm>
              <a:off x="4105125" y="3981192"/>
              <a:ext cx="0" cy="50800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48F9337-714C-DA49-941B-C4B529CD2A23}"/>
                </a:ext>
              </a:extLst>
            </p:cNvPr>
            <p:cNvCxnSpPr>
              <a:cxnSpLocks/>
            </p:cNvCxnSpPr>
            <p:nvPr/>
          </p:nvCxnSpPr>
          <p:spPr>
            <a:xfrm>
              <a:off x="4776411" y="3983051"/>
              <a:ext cx="0" cy="50800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DEB7B30-AF33-BA44-869E-C4DC50EE4DB8}"/>
                </a:ext>
              </a:extLst>
            </p:cNvPr>
            <p:cNvCxnSpPr/>
            <p:nvPr/>
          </p:nvCxnSpPr>
          <p:spPr>
            <a:xfrm>
              <a:off x="5447697" y="3983051"/>
              <a:ext cx="0" cy="50800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00CAB1B-8136-274C-96B9-1B09D6D34823}"/>
                </a:ext>
              </a:extLst>
            </p:cNvPr>
            <p:cNvCxnSpPr/>
            <p:nvPr/>
          </p:nvCxnSpPr>
          <p:spPr>
            <a:xfrm>
              <a:off x="6118983" y="3983051"/>
              <a:ext cx="0" cy="50800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E467830E-603B-7747-AEA1-BE7345653472}"/>
                </a:ext>
              </a:extLst>
            </p:cNvPr>
            <p:cNvCxnSpPr/>
            <p:nvPr/>
          </p:nvCxnSpPr>
          <p:spPr>
            <a:xfrm>
              <a:off x="6790266" y="3983051"/>
              <a:ext cx="0" cy="508000"/>
            </a:xfrm>
            <a:prstGeom prst="straightConnector1">
              <a:avLst/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0B272C3-8F63-7C4E-ADEA-5C2B520F85C0}"/>
              </a:ext>
            </a:extLst>
          </p:cNvPr>
          <p:cNvSpPr txBox="1"/>
          <p:nvPr/>
        </p:nvSpPr>
        <p:spPr>
          <a:xfrm>
            <a:off x="3733318" y="3386662"/>
            <a:ext cx="2048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Sector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3B54370-5002-4D41-BBCE-B0FF757D4F11}"/>
              </a:ext>
            </a:extLst>
          </p:cNvPr>
          <p:cNvSpPr txBox="1"/>
          <p:nvPr/>
        </p:nvSpPr>
        <p:spPr>
          <a:xfrm>
            <a:off x="7678785" y="3360403"/>
            <a:ext cx="132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128-bit / cycle</a:t>
            </a:r>
          </a:p>
          <a:p>
            <a:r>
              <a:rPr lang="en-US" dirty="0">
                <a:solidFill>
                  <a:srgbClr val="C00000"/>
                </a:solidFill>
              </a:rPr>
              <a:t>2 cycle / col</a:t>
            </a:r>
          </a:p>
        </p:txBody>
      </p:sp>
    </p:spTree>
    <p:extLst>
      <p:ext uri="{BB962C8B-B14F-4D97-AF65-F5344CB8AC3E}">
        <p14:creationId xmlns:p14="http://schemas.microsoft.com/office/powerpoint/2010/main" val="2995245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3C1C-0DFE-FE4B-8B1E-E556E060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Our Proposal: Practical Partial Activation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FBABC-76DD-7646-BB5B-1BFDD3218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686800" cy="5361600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34" charset="-127"/>
              </a:rPr>
              <a:t>DRAM bank structure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Divides 1KB DRAM row (subarray) into 2, 4, or 8 sectors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Activates at sector granularity at the cost of increased latency for narrower </a:t>
            </a:r>
            <a:r>
              <a:rPr lang="en-US" dirty="0" err="1">
                <a:ea typeface="Calibri"/>
                <a:cs typeface="Calibri"/>
                <a:sym typeface="Calibri"/>
              </a:rPr>
              <a:t>datapath</a:t>
            </a:r>
            <a:endParaRPr lang="en-US" dirty="0">
              <a:ea typeface="Calibri"/>
              <a:cs typeface="Calibri"/>
              <a:sym typeface="Calibri"/>
            </a:endParaRP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Adopts Half-DRAM</a:t>
            </a:r>
            <a:r>
              <a:rPr lang="en-US" baseline="30000" dirty="0">
                <a:ea typeface="Calibri"/>
                <a:cs typeface="Calibri"/>
                <a:sym typeface="Calibri"/>
              </a:rPr>
              <a:t>*</a:t>
            </a:r>
            <a:r>
              <a:rPr lang="en-US" dirty="0">
                <a:ea typeface="Calibri"/>
                <a:cs typeface="Calibri"/>
                <a:sym typeface="Calibri"/>
              </a:rPr>
              <a:t> design to create 2 sectors without the latency cost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AA651-9018-FB44-A3A8-94112FE6F2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B64F-CC61-5146-8C6E-D717A28BB0F8}"/>
              </a:ext>
            </a:extLst>
          </p:cNvPr>
          <p:cNvSpPr/>
          <p:nvPr/>
        </p:nvSpPr>
        <p:spPr>
          <a:xfrm>
            <a:off x="-74146" y="6141157"/>
            <a:ext cx="88946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aseline="30000" dirty="0">
                <a:latin typeface="+mn-lt"/>
              </a:rPr>
              <a:t>*</a:t>
            </a:r>
            <a:r>
              <a:rPr lang="en-US" sz="1100" b="0" dirty="0">
                <a:latin typeface="+mn-lt"/>
              </a:rPr>
              <a:t>[ISCA’14] Half-DRAM: A high-bandwidth and low-power dram architecture from the rethinking of fine-grained activation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8B058E-F4CE-1847-A465-E389A7EDB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629" y="2558792"/>
            <a:ext cx="5924742" cy="344591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6BF2341-1F53-3349-B823-D0B4314558DE}"/>
              </a:ext>
            </a:extLst>
          </p:cNvPr>
          <p:cNvSpPr/>
          <p:nvPr/>
        </p:nvSpPr>
        <p:spPr>
          <a:xfrm>
            <a:off x="4665138" y="3302134"/>
            <a:ext cx="2869225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DB84423-CF27-1B44-885A-E108DF3A4D18}"/>
              </a:ext>
            </a:extLst>
          </p:cNvPr>
          <p:cNvCxnSpPr>
            <a:cxnSpLocks/>
          </p:cNvCxnSpPr>
          <p:nvPr/>
        </p:nvCxnSpPr>
        <p:spPr>
          <a:xfrm>
            <a:off x="4783667" y="3955791"/>
            <a:ext cx="0" cy="5080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F1E74F3-C4F5-934B-9072-F66205FE9B87}"/>
              </a:ext>
            </a:extLst>
          </p:cNvPr>
          <p:cNvCxnSpPr/>
          <p:nvPr/>
        </p:nvCxnSpPr>
        <p:spPr>
          <a:xfrm>
            <a:off x="5454953" y="3955791"/>
            <a:ext cx="0" cy="5080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323EFE3-3239-1E4E-8647-0BC3AD84F22D}"/>
              </a:ext>
            </a:extLst>
          </p:cNvPr>
          <p:cNvCxnSpPr/>
          <p:nvPr/>
        </p:nvCxnSpPr>
        <p:spPr>
          <a:xfrm>
            <a:off x="6126239" y="3955791"/>
            <a:ext cx="0" cy="5080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49E9D7-1EEC-E649-8C7F-AB03DA78013E}"/>
              </a:ext>
            </a:extLst>
          </p:cNvPr>
          <p:cNvCxnSpPr/>
          <p:nvPr/>
        </p:nvCxnSpPr>
        <p:spPr>
          <a:xfrm>
            <a:off x="6797525" y="3955791"/>
            <a:ext cx="0" cy="5080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0B272C3-8F63-7C4E-ADEA-5C2B520F85C0}"/>
              </a:ext>
            </a:extLst>
          </p:cNvPr>
          <p:cNvSpPr txBox="1"/>
          <p:nvPr/>
        </p:nvSpPr>
        <p:spPr>
          <a:xfrm>
            <a:off x="5099858" y="3396987"/>
            <a:ext cx="20489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Sector 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A3C50F9-AAA9-CF43-9C0C-375EBAFDDBAC}"/>
              </a:ext>
            </a:extLst>
          </p:cNvPr>
          <p:cNvSpPr/>
          <p:nvPr/>
        </p:nvSpPr>
        <p:spPr>
          <a:xfrm>
            <a:off x="1995209" y="3302134"/>
            <a:ext cx="2669921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DC14964-BFBC-464F-8750-9163C341FD6C}"/>
              </a:ext>
            </a:extLst>
          </p:cNvPr>
          <p:cNvSpPr txBox="1"/>
          <p:nvPr/>
        </p:nvSpPr>
        <p:spPr>
          <a:xfrm>
            <a:off x="2376864" y="3396987"/>
            <a:ext cx="1906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B050"/>
                </a:solidFill>
              </a:rPr>
              <a:t>Sector 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C1CAFF0-CD63-F747-A8BA-BD9810CC9718}"/>
              </a:ext>
            </a:extLst>
          </p:cNvPr>
          <p:cNvSpPr txBox="1"/>
          <p:nvPr/>
        </p:nvSpPr>
        <p:spPr>
          <a:xfrm>
            <a:off x="7678785" y="3360403"/>
            <a:ext cx="132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64-bit / cycle</a:t>
            </a:r>
          </a:p>
          <a:p>
            <a:r>
              <a:rPr lang="en-US" dirty="0">
                <a:solidFill>
                  <a:srgbClr val="C00000"/>
                </a:solidFill>
              </a:rPr>
              <a:t>4 cycle / col</a:t>
            </a:r>
          </a:p>
        </p:txBody>
      </p:sp>
    </p:spTree>
    <p:extLst>
      <p:ext uri="{BB962C8B-B14F-4D97-AF65-F5344CB8AC3E}">
        <p14:creationId xmlns:p14="http://schemas.microsoft.com/office/powerpoint/2010/main" val="553755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3C1C-0DFE-FE4B-8B1E-E556E060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Our Proposal: Practical Partial Activation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FBABC-76DD-7646-BB5B-1BFDD3218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686800" cy="5361600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34" charset="-127"/>
              </a:rPr>
              <a:t>DRAM bank structure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Divides 1KB DRAM row (subarray) into 2, 4, or 8 sectors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Activates at sector granularity at the cost of increased latency for narrower </a:t>
            </a:r>
            <a:r>
              <a:rPr lang="en-US" dirty="0" err="1">
                <a:ea typeface="Calibri"/>
                <a:cs typeface="Calibri"/>
                <a:sym typeface="Calibri"/>
              </a:rPr>
              <a:t>datapath</a:t>
            </a:r>
            <a:endParaRPr lang="en-US" dirty="0">
              <a:ea typeface="Calibri"/>
              <a:cs typeface="Calibri"/>
              <a:sym typeface="Calibri"/>
            </a:endParaRP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Adopts Half-DRAM</a:t>
            </a:r>
            <a:r>
              <a:rPr lang="en-US" baseline="30000" dirty="0">
                <a:ea typeface="Calibri"/>
                <a:cs typeface="Calibri"/>
                <a:sym typeface="Calibri"/>
              </a:rPr>
              <a:t>*</a:t>
            </a:r>
            <a:r>
              <a:rPr lang="en-US" dirty="0">
                <a:ea typeface="Calibri"/>
                <a:cs typeface="Calibri"/>
                <a:sym typeface="Calibri"/>
              </a:rPr>
              <a:t> design to create 2 sectors without the latency cost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AA651-9018-FB44-A3A8-94112FE6F2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B64F-CC61-5146-8C6E-D717A28BB0F8}"/>
              </a:ext>
            </a:extLst>
          </p:cNvPr>
          <p:cNvSpPr/>
          <p:nvPr/>
        </p:nvSpPr>
        <p:spPr>
          <a:xfrm>
            <a:off x="-74146" y="6141157"/>
            <a:ext cx="88946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aseline="30000" dirty="0">
                <a:latin typeface="+mn-lt"/>
              </a:rPr>
              <a:t>*</a:t>
            </a:r>
            <a:r>
              <a:rPr lang="en-US" sz="1100" b="0" dirty="0">
                <a:latin typeface="+mn-lt"/>
              </a:rPr>
              <a:t>[ISCA’14] Half-DRAM: A high-bandwidth and low-power dram architecture from the rethinking of fine-grained activation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8B058E-F4CE-1847-A465-E389A7EDB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629" y="2558792"/>
            <a:ext cx="5924742" cy="344591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323EFE3-3239-1E4E-8647-0BC3AD84F22D}"/>
              </a:ext>
            </a:extLst>
          </p:cNvPr>
          <p:cNvCxnSpPr/>
          <p:nvPr/>
        </p:nvCxnSpPr>
        <p:spPr>
          <a:xfrm>
            <a:off x="6126239" y="3955791"/>
            <a:ext cx="0" cy="5080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49E9D7-1EEC-E649-8C7F-AB03DA78013E}"/>
              </a:ext>
            </a:extLst>
          </p:cNvPr>
          <p:cNvCxnSpPr/>
          <p:nvPr/>
        </p:nvCxnSpPr>
        <p:spPr>
          <a:xfrm>
            <a:off x="6797525" y="3955791"/>
            <a:ext cx="0" cy="5080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C383AC62-614E-014B-9443-C0E63254F5B2}"/>
              </a:ext>
            </a:extLst>
          </p:cNvPr>
          <p:cNvGrpSpPr/>
          <p:nvPr/>
        </p:nvGrpSpPr>
        <p:grpSpPr>
          <a:xfrm>
            <a:off x="1930404" y="3302134"/>
            <a:ext cx="5620255" cy="646112"/>
            <a:chOff x="1960385" y="3302134"/>
            <a:chExt cx="5378603" cy="646112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A3C50F9-AAA9-CF43-9C0C-375EBAFDDBAC}"/>
                </a:ext>
              </a:extLst>
            </p:cNvPr>
            <p:cNvSpPr/>
            <p:nvPr/>
          </p:nvSpPr>
          <p:spPr>
            <a:xfrm>
              <a:off x="1995210" y="3302134"/>
              <a:ext cx="1315258" cy="645190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DC14964-BFBC-464F-8750-9163C341FD6C}"/>
                </a:ext>
              </a:extLst>
            </p:cNvPr>
            <p:cNvSpPr txBox="1"/>
            <p:nvPr/>
          </p:nvSpPr>
          <p:spPr>
            <a:xfrm>
              <a:off x="1960385" y="3393896"/>
              <a:ext cx="14328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B050"/>
                  </a:solidFill>
                </a:rPr>
                <a:t>Sector 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807052D-221C-3643-BF1A-F2F5F761766C}"/>
                </a:ext>
              </a:extLst>
            </p:cNvPr>
            <p:cNvSpPr/>
            <p:nvPr/>
          </p:nvSpPr>
          <p:spPr>
            <a:xfrm>
              <a:off x="3310468" y="3302134"/>
              <a:ext cx="1315258" cy="645190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3EF48FF-387B-3247-9EE9-D9F9E3B9C2C5}"/>
                </a:ext>
              </a:extLst>
            </p:cNvPr>
            <p:cNvSpPr txBox="1"/>
            <p:nvPr/>
          </p:nvSpPr>
          <p:spPr>
            <a:xfrm>
              <a:off x="3275643" y="3393896"/>
              <a:ext cx="14328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B050"/>
                  </a:solidFill>
                </a:rPr>
                <a:t>Sector 1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CAC7434-EE24-4444-87B9-A7278326F9F2}"/>
                </a:ext>
              </a:extLst>
            </p:cNvPr>
            <p:cNvSpPr/>
            <p:nvPr/>
          </p:nvSpPr>
          <p:spPr>
            <a:xfrm>
              <a:off x="4625726" y="3303056"/>
              <a:ext cx="1315258" cy="645190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B1672E-2D26-0240-BA15-D276E74E9F2D}"/>
                </a:ext>
              </a:extLst>
            </p:cNvPr>
            <p:cNvSpPr txBox="1"/>
            <p:nvPr/>
          </p:nvSpPr>
          <p:spPr>
            <a:xfrm>
              <a:off x="4590901" y="3386351"/>
              <a:ext cx="14328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B050"/>
                  </a:solidFill>
                </a:rPr>
                <a:t>Sector 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791CF49-EF90-B84D-B6FB-140E4E3CB424}"/>
                </a:ext>
              </a:extLst>
            </p:cNvPr>
            <p:cNvSpPr/>
            <p:nvPr/>
          </p:nvSpPr>
          <p:spPr>
            <a:xfrm>
              <a:off x="5940984" y="3303056"/>
              <a:ext cx="1315258" cy="645190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4A8C18F-DE53-CB4A-A8CC-E85BC30219B9}"/>
                </a:ext>
              </a:extLst>
            </p:cNvPr>
            <p:cNvSpPr txBox="1"/>
            <p:nvPr/>
          </p:nvSpPr>
          <p:spPr>
            <a:xfrm>
              <a:off x="5906159" y="3386351"/>
              <a:ext cx="14328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B050"/>
                  </a:solidFill>
                </a:rPr>
                <a:t>Sector 3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C411FEA3-2E79-1F43-87F8-84E6E5236E0A}"/>
              </a:ext>
            </a:extLst>
          </p:cNvPr>
          <p:cNvSpPr txBox="1"/>
          <p:nvPr/>
        </p:nvSpPr>
        <p:spPr>
          <a:xfrm>
            <a:off x="7678785" y="3360403"/>
            <a:ext cx="132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32-bit / cycle</a:t>
            </a:r>
          </a:p>
          <a:p>
            <a:r>
              <a:rPr lang="en-US" dirty="0">
                <a:solidFill>
                  <a:srgbClr val="C00000"/>
                </a:solidFill>
              </a:rPr>
              <a:t>8 cycle / col</a:t>
            </a:r>
          </a:p>
        </p:txBody>
      </p:sp>
    </p:spTree>
    <p:extLst>
      <p:ext uri="{BB962C8B-B14F-4D97-AF65-F5344CB8AC3E}">
        <p14:creationId xmlns:p14="http://schemas.microsoft.com/office/powerpoint/2010/main" val="1841189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3C1C-0DFE-FE4B-8B1E-E556E060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Our Proposal: Practical Partial Activation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FBABC-76DD-7646-BB5B-1BFDD3218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686800" cy="5361600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34" charset="-127"/>
              </a:rPr>
              <a:t>DRAM bank structure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Divides 1KB DRAM row (subarray) into 2, 4, or 8 sectors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Activates at sector granularity at the cost of increased latency for narrower </a:t>
            </a:r>
            <a:r>
              <a:rPr lang="en-US" dirty="0" err="1">
                <a:ea typeface="Calibri"/>
                <a:cs typeface="Calibri"/>
                <a:sym typeface="Calibri"/>
              </a:rPr>
              <a:t>datapath</a:t>
            </a:r>
            <a:endParaRPr lang="en-US" dirty="0">
              <a:ea typeface="Calibri"/>
              <a:cs typeface="Calibri"/>
              <a:sym typeface="Calibri"/>
            </a:endParaRP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Adopts Half-DRAM</a:t>
            </a:r>
            <a:r>
              <a:rPr lang="en-US" baseline="30000" dirty="0">
                <a:ea typeface="Calibri"/>
                <a:cs typeface="Calibri"/>
                <a:sym typeface="Calibri"/>
              </a:rPr>
              <a:t>*</a:t>
            </a:r>
            <a:r>
              <a:rPr lang="en-US" dirty="0">
                <a:ea typeface="Calibri"/>
                <a:cs typeface="Calibri"/>
                <a:sym typeface="Calibri"/>
              </a:rPr>
              <a:t> design to create 2 sectors without the latency cost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AA651-9018-FB44-A3A8-94112FE6F2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B64F-CC61-5146-8C6E-D717A28BB0F8}"/>
              </a:ext>
            </a:extLst>
          </p:cNvPr>
          <p:cNvSpPr/>
          <p:nvPr/>
        </p:nvSpPr>
        <p:spPr>
          <a:xfrm>
            <a:off x="-74146" y="6141157"/>
            <a:ext cx="88946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aseline="30000" dirty="0">
                <a:latin typeface="+mn-lt"/>
              </a:rPr>
              <a:t>*</a:t>
            </a:r>
            <a:r>
              <a:rPr lang="en-US" sz="1100" b="0" dirty="0">
                <a:latin typeface="+mn-lt"/>
              </a:rPr>
              <a:t>[ISCA’14] Half-DRAM: A high-bandwidth and low-power dram architecture from the rethinking of fine-grained activation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8B058E-F4CE-1847-A465-E389A7EDB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629" y="2558792"/>
            <a:ext cx="5924742" cy="344591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49E9D7-1EEC-E649-8C7F-AB03DA78013E}"/>
              </a:ext>
            </a:extLst>
          </p:cNvPr>
          <p:cNvCxnSpPr/>
          <p:nvPr/>
        </p:nvCxnSpPr>
        <p:spPr>
          <a:xfrm>
            <a:off x="6797525" y="3955791"/>
            <a:ext cx="0" cy="5080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C383AC62-614E-014B-9443-C0E63254F5B2}"/>
              </a:ext>
            </a:extLst>
          </p:cNvPr>
          <p:cNvGrpSpPr/>
          <p:nvPr/>
        </p:nvGrpSpPr>
        <p:grpSpPr>
          <a:xfrm>
            <a:off x="1854330" y="3302134"/>
            <a:ext cx="899734" cy="645190"/>
            <a:chOff x="1887582" y="3302134"/>
            <a:chExt cx="861048" cy="64519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A3C50F9-AAA9-CF43-9C0C-375EBAFDDBAC}"/>
                </a:ext>
              </a:extLst>
            </p:cNvPr>
            <p:cNvSpPr/>
            <p:nvPr/>
          </p:nvSpPr>
          <p:spPr>
            <a:xfrm>
              <a:off x="1995210" y="3302134"/>
              <a:ext cx="645792" cy="645190"/>
            </a:xfrm>
            <a:prstGeom prst="rect">
              <a:avLst/>
            </a:prstGeom>
            <a:solidFill>
              <a:schemeClr val="bg1">
                <a:alpha val="75000"/>
              </a:schemeClr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DC14964-BFBC-464F-8750-9163C341FD6C}"/>
                </a:ext>
              </a:extLst>
            </p:cNvPr>
            <p:cNvSpPr txBox="1"/>
            <p:nvPr/>
          </p:nvSpPr>
          <p:spPr>
            <a:xfrm>
              <a:off x="1887582" y="3445504"/>
              <a:ext cx="8610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rgbClr val="00B050"/>
                  </a:solidFill>
                </a:rPr>
                <a:t>Sec 0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9905DBF-04D4-6347-9C31-19F150010BB8}"/>
              </a:ext>
            </a:extLst>
          </p:cNvPr>
          <p:cNvSpPr/>
          <p:nvPr/>
        </p:nvSpPr>
        <p:spPr>
          <a:xfrm>
            <a:off x="2644129" y="3302130"/>
            <a:ext cx="674807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338A65-B0AF-D14A-A0A3-A184149A258D}"/>
              </a:ext>
            </a:extLst>
          </p:cNvPr>
          <p:cNvSpPr txBox="1"/>
          <p:nvPr/>
        </p:nvSpPr>
        <p:spPr>
          <a:xfrm>
            <a:off x="2538438" y="3445500"/>
            <a:ext cx="89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Sec 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A6178AE-B5F5-3041-BB3C-B80C97B5B146}"/>
              </a:ext>
            </a:extLst>
          </p:cNvPr>
          <p:cNvSpPr/>
          <p:nvPr/>
        </p:nvSpPr>
        <p:spPr>
          <a:xfrm>
            <a:off x="3321464" y="3302122"/>
            <a:ext cx="674807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7D9EBB-B66B-1447-A750-ECD9AA222B0C}"/>
              </a:ext>
            </a:extLst>
          </p:cNvPr>
          <p:cNvSpPr txBox="1"/>
          <p:nvPr/>
        </p:nvSpPr>
        <p:spPr>
          <a:xfrm>
            <a:off x="3222546" y="3453966"/>
            <a:ext cx="89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Sec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DAB18DF-72EB-3E4F-8B78-DCA75873E831}"/>
              </a:ext>
            </a:extLst>
          </p:cNvPr>
          <p:cNvSpPr/>
          <p:nvPr/>
        </p:nvSpPr>
        <p:spPr>
          <a:xfrm>
            <a:off x="3998927" y="3302122"/>
            <a:ext cx="674807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B48BD13-13ED-3C42-BABA-9E0B5199525E}"/>
              </a:ext>
            </a:extLst>
          </p:cNvPr>
          <p:cNvSpPr txBox="1"/>
          <p:nvPr/>
        </p:nvSpPr>
        <p:spPr>
          <a:xfrm>
            <a:off x="3899471" y="3453956"/>
            <a:ext cx="89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Sec 3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D6AC586-11FC-9D46-8B15-E38537D68F61}"/>
              </a:ext>
            </a:extLst>
          </p:cNvPr>
          <p:cNvSpPr/>
          <p:nvPr/>
        </p:nvSpPr>
        <p:spPr>
          <a:xfrm>
            <a:off x="4678810" y="3302122"/>
            <a:ext cx="674807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CB2CF67-4046-5444-A689-12FC8C13F320}"/>
              </a:ext>
            </a:extLst>
          </p:cNvPr>
          <p:cNvSpPr txBox="1"/>
          <p:nvPr/>
        </p:nvSpPr>
        <p:spPr>
          <a:xfrm>
            <a:off x="4565466" y="3453956"/>
            <a:ext cx="89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Sec 4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6A8FC63-3140-B34C-A38D-1404C0D9B962}"/>
              </a:ext>
            </a:extLst>
          </p:cNvPr>
          <p:cNvSpPr/>
          <p:nvPr/>
        </p:nvSpPr>
        <p:spPr>
          <a:xfrm>
            <a:off x="5351856" y="3302122"/>
            <a:ext cx="674807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7011CE-BB52-8040-8462-B42EC43B3967}"/>
              </a:ext>
            </a:extLst>
          </p:cNvPr>
          <p:cNvSpPr txBox="1"/>
          <p:nvPr/>
        </p:nvSpPr>
        <p:spPr>
          <a:xfrm>
            <a:off x="5240273" y="3453956"/>
            <a:ext cx="89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Sec 5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19A9ADB-DA38-D347-8888-5ACA98BB2123}"/>
              </a:ext>
            </a:extLst>
          </p:cNvPr>
          <p:cNvSpPr/>
          <p:nvPr/>
        </p:nvSpPr>
        <p:spPr>
          <a:xfrm>
            <a:off x="6029189" y="3302120"/>
            <a:ext cx="674807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0F874D0-A114-1142-A31E-B69212BF12DE}"/>
              </a:ext>
            </a:extLst>
          </p:cNvPr>
          <p:cNvSpPr txBox="1"/>
          <p:nvPr/>
        </p:nvSpPr>
        <p:spPr>
          <a:xfrm>
            <a:off x="5917606" y="3453954"/>
            <a:ext cx="89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Sec 6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5266105-45C7-AF42-B5E3-23CDA0BC2B90}"/>
              </a:ext>
            </a:extLst>
          </p:cNvPr>
          <p:cNvSpPr/>
          <p:nvPr/>
        </p:nvSpPr>
        <p:spPr>
          <a:xfrm>
            <a:off x="6714989" y="3302116"/>
            <a:ext cx="674807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97587F-C779-5D43-8ED5-5DF1D73949A7}"/>
              </a:ext>
            </a:extLst>
          </p:cNvPr>
          <p:cNvSpPr txBox="1"/>
          <p:nvPr/>
        </p:nvSpPr>
        <p:spPr>
          <a:xfrm>
            <a:off x="6603406" y="3462417"/>
            <a:ext cx="89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Sec 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F5355F8-219D-FE47-831D-330B7B10A652}"/>
              </a:ext>
            </a:extLst>
          </p:cNvPr>
          <p:cNvSpPr txBox="1"/>
          <p:nvPr/>
        </p:nvSpPr>
        <p:spPr>
          <a:xfrm>
            <a:off x="7678785" y="3360403"/>
            <a:ext cx="132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16-bit / cycle</a:t>
            </a:r>
          </a:p>
          <a:p>
            <a:r>
              <a:rPr lang="en-US" dirty="0">
                <a:solidFill>
                  <a:srgbClr val="C00000"/>
                </a:solidFill>
              </a:rPr>
              <a:t>16 cycle / col</a:t>
            </a:r>
          </a:p>
        </p:txBody>
      </p:sp>
    </p:spTree>
    <p:extLst>
      <p:ext uri="{BB962C8B-B14F-4D97-AF65-F5344CB8AC3E}">
        <p14:creationId xmlns:p14="http://schemas.microsoft.com/office/powerpoint/2010/main" val="695091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3C1C-0DFE-FE4B-8B1E-E556E060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Our Proposal: Practical Partial Activation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FBABC-76DD-7646-BB5B-1BFDD3218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686800" cy="5361600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34" charset="-127"/>
              </a:rPr>
              <a:t>DRAM bank structure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Divides 1KB DRAM row (subarray) into 2, 4, or 8 sectors</a:t>
            </a: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Activates at sector granularity at the cost of increased latency for narrower </a:t>
            </a:r>
            <a:r>
              <a:rPr lang="en-US" dirty="0" err="1">
                <a:ea typeface="Calibri"/>
                <a:cs typeface="Calibri"/>
                <a:sym typeface="Calibri"/>
              </a:rPr>
              <a:t>datapath</a:t>
            </a:r>
            <a:endParaRPr lang="en-US" dirty="0">
              <a:ea typeface="Calibri"/>
              <a:cs typeface="Calibri"/>
              <a:sym typeface="Calibri"/>
            </a:endParaRPr>
          </a:p>
          <a:p>
            <a:pPr lvl="1"/>
            <a:r>
              <a:rPr lang="en-US" dirty="0">
                <a:ea typeface="Calibri"/>
                <a:cs typeface="Calibri"/>
                <a:sym typeface="Calibri"/>
              </a:rPr>
              <a:t>Adopts Half-DRAM</a:t>
            </a:r>
            <a:r>
              <a:rPr lang="en-US" baseline="30000" dirty="0">
                <a:ea typeface="Calibri"/>
                <a:cs typeface="Calibri"/>
                <a:sym typeface="Calibri"/>
              </a:rPr>
              <a:t>*</a:t>
            </a:r>
            <a:r>
              <a:rPr lang="en-US" dirty="0">
                <a:ea typeface="Calibri"/>
                <a:cs typeface="Calibri"/>
                <a:sym typeface="Calibri"/>
              </a:rPr>
              <a:t> design to create 2 sectors without the latency cost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AA651-9018-FB44-A3A8-94112FE6F2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BCB64F-CC61-5146-8C6E-D717A28BB0F8}"/>
              </a:ext>
            </a:extLst>
          </p:cNvPr>
          <p:cNvSpPr/>
          <p:nvPr/>
        </p:nvSpPr>
        <p:spPr>
          <a:xfrm>
            <a:off x="-74146" y="6141157"/>
            <a:ext cx="88946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aseline="30000" dirty="0">
                <a:latin typeface="+mn-lt"/>
              </a:rPr>
              <a:t>*</a:t>
            </a:r>
            <a:r>
              <a:rPr lang="en-US" sz="1100" b="0" dirty="0">
                <a:latin typeface="+mn-lt"/>
              </a:rPr>
              <a:t>[ISCA’14] Half-DRAM: A high-bandwidth and low-power dram architecture from the rethinking of fine-grained activation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8B058E-F4CE-1847-A465-E389A7EDB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629" y="2558792"/>
            <a:ext cx="5924742" cy="344591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49E9D7-1EEC-E649-8C7F-AB03DA78013E}"/>
              </a:ext>
            </a:extLst>
          </p:cNvPr>
          <p:cNvCxnSpPr/>
          <p:nvPr/>
        </p:nvCxnSpPr>
        <p:spPr>
          <a:xfrm>
            <a:off x="2758925" y="3947306"/>
            <a:ext cx="0" cy="5080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9905DBF-04D4-6347-9C31-19F150010BB8}"/>
              </a:ext>
            </a:extLst>
          </p:cNvPr>
          <p:cNvSpPr/>
          <p:nvPr/>
        </p:nvSpPr>
        <p:spPr>
          <a:xfrm>
            <a:off x="3047794" y="3302116"/>
            <a:ext cx="674807" cy="64519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338A65-B0AF-D14A-A0A3-A184149A258D}"/>
              </a:ext>
            </a:extLst>
          </p:cNvPr>
          <p:cNvSpPr txBox="1"/>
          <p:nvPr/>
        </p:nvSpPr>
        <p:spPr>
          <a:xfrm>
            <a:off x="2935330" y="3454109"/>
            <a:ext cx="89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rgbClr val="00B050"/>
                </a:solidFill>
              </a:rPr>
              <a:t>Sec 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6218B43-4513-7C4D-98D4-CCA66D2151E1}"/>
              </a:ext>
            </a:extLst>
          </p:cNvPr>
          <p:cNvCxnSpPr/>
          <p:nvPr/>
        </p:nvCxnSpPr>
        <p:spPr>
          <a:xfrm>
            <a:off x="3442900" y="3949145"/>
            <a:ext cx="0" cy="50800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C3E06E9-5DF0-A94D-8FCD-D5BA1EA20E0D}"/>
              </a:ext>
            </a:extLst>
          </p:cNvPr>
          <p:cNvSpPr txBox="1"/>
          <p:nvPr/>
        </p:nvSpPr>
        <p:spPr>
          <a:xfrm>
            <a:off x="7678785" y="3360403"/>
            <a:ext cx="132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32-bit / cycle</a:t>
            </a:r>
          </a:p>
          <a:p>
            <a:r>
              <a:rPr lang="en-US" dirty="0">
                <a:solidFill>
                  <a:srgbClr val="C00000"/>
                </a:solidFill>
              </a:rPr>
              <a:t>8 cycle / col</a:t>
            </a:r>
          </a:p>
        </p:txBody>
      </p:sp>
    </p:spTree>
    <p:extLst>
      <p:ext uri="{BB962C8B-B14F-4D97-AF65-F5344CB8AC3E}">
        <p14:creationId xmlns:p14="http://schemas.microsoft.com/office/powerpoint/2010/main" val="3308113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AD327-0A11-6247-8FAC-01E9F427D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Our Proposal: Practical Partial Activation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265AC3-DFAB-9B49-A5BB-1A07D5EA6B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굴림" panose="020B0600000101010101" pitchFamily="34" charset="-127"/>
              </a:rPr>
              <a:t>DRAM interface</a:t>
            </a:r>
          </a:p>
          <a:p>
            <a:pPr lvl="1"/>
            <a:r>
              <a:rPr lang="en-US" altLang="ko-KR" dirty="0">
                <a:ea typeface="굴림" panose="020B0600000101010101" pitchFamily="34" charset="-127"/>
              </a:rPr>
              <a:t>Timing change only: RD/WR command is sent a</a:t>
            </a:r>
            <a:r>
              <a:rPr lang="en-US" altLang="ko-KR" dirty="0"/>
              <a:t>fter </a:t>
            </a:r>
            <a:r>
              <a:rPr lang="en-US" altLang="ko-KR" dirty="0" err="1"/>
              <a:t>t</a:t>
            </a:r>
            <a:r>
              <a:rPr lang="en-US" altLang="ko-KR" baseline="-25000" dirty="0" err="1"/>
              <a:t>RCD</a:t>
            </a:r>
            <a:r>
              <a:rPr lang="en-US" altLang="ko-KR" dirty="0"/>
              <a:t>/2</a:t>
            </a:r>
          </a:p>
          <a:p>
            <a:pPr marL="1428750" lvl="2" indent="-285750">
              <a:buFont typeface="Wingdings" pitchFamily="2" charset="2"/>
              <a:buChar char="§"/>
            </a:pPr>
            <a:r>
              <a:rPr lang="en-US" altLang="ko-KR" sz="1600" dirty="0">
                <a:ea typeface="굴림" panose="020B0600000101010101" pitchFamily="34" charset="-127"/>
              </a:rPr>
              <a:t>Row address decoding takes about half of </a:t>
            </a:r>
            <a:r>
              <a:rPr lang="en-US" altLang="ko-KR" sz="1600" dirty="0" err="1">
                <a:ea typeface="굴림" panose="020B0600000101010101" pitchFamily="34" charset="-127"/>
              </a:rPr>
              <a:t>t</a:t>
            </a:r>
            <a:r>
              <a:rPr lang="en-US" altLang="ko-KR" sz="1600" baseline="-25000" dirty="0" err="1">
                <a:ea typeface="굴림" panose="020B0600000101010101" pitchFamily="34" charset="-127"/>
              </a:rPr>
              <a:t>RCD</a:t>
            </a:r>
            <a:r>
              <a:rPr lang="en-US" altLang="ko-KR" sz="1600" dirty="0">
                <a:ea typeface="굴림" panose="020B0600000101010101" pitchFamily="34" charset="-127"/>
              </a:rPr>
              <a:t> (confirmed by S-company)</a:t>
            </a:r>
            <a:endParaRPr lang="en-US" altLang="ko-KR" sz="1600" dirty="0"/>
          </a:p>
          <a:p>
            <a:pPr lvl="1"/>
            <a:r>
              <a:rPr lang="en-US" altLang="ko-KR" dirty="0">
                <a:ea typeface="굴림" panose="020B0600000101010101" pitchFamily="34" charset="-127"/>
              </a:rPr>
              <a:t>No other change to HBM2 interface</a:t>
            </a:r>
            <a:endParaRPr lang="ko-KR" altLang="en-US" dirty="0">
              <a:ea typeface="굴림" panose="020B0600000101010101" pitchFamily="34" charset="-127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0EB5F-BC77-4E4E-ACFA-4140630E09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Content Placeholder 2">
            <a:extLst>
              <a:ext uri="{FF2B5EF4-FFF2-40B4-BE49-F238E27FC236}">
                <a16:creationId xmlns:a16="http://schemas.microsoft.com/office/drawing/2014/main" id="{EF56A347-2F5E-694F-94AB-E5670D663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00" y="3082929"/>
            <a:ext cx="7999200" cy="1795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13178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BE58A-57F3-7948-BAE8-F244D3FC8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Evaluation: 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FE23C-C8A0-A747-9D51-99EDA15544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Experimental setup</a:t>
            </a:r>
          </a:p>
          <a:p>
            <a:pPr lvl="1"/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GPGPU-sim model of GTX780-Ti with HBM2 device</a:t>
            </a:r>
          </a:p>
          <a:p>
            <a:pPr lvl="1"/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3 CNNs (</a:t>
            </a:r>
            <a:r>
              <a:rPr lang="en-CA" altLang="ja-JP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AlexNet</a:t>
            </a:r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, NIN and VGG) and 2 MLPs (MLP-C and MLP-M)   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8459FC-4511-B34C-9319-BE728C7C57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5D61EB9-A8B9-C24D-B658-8D844BC2F1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7966775"/>
              </p:ext>
            </p:extLst>
          </p:nvPr>
        </p:nvGraphicFramePr>
        <p:xfrm>
          <a:off x="927504" y="2818906"/>
          <a:ext cx="3600400" cy="2712720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1758335">
                  <a:extLst>
                    <a:ext uri="{9D8B030D-6E8A-4147-A177-3AD203B41FA5}">
                      <a16:colId xmlns:a16="http://schemas.microsoft.com/office/drawing/2014/main" val="779211168"/>
                    </a:ext>
                  </a:extLst>
                </a:gridCol>
                <a:gridCol w="1842065">
                  <a:extLst>
                    <a:ext uri="{9D8B030D-6E8A-4147-A177-3AD203B41FA5}">
                      <a16:colId xmlns:a16="http://schemas.microsoft.com/office/drawing/2014/main" val="33524642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Platform </a:t>
                      </a:r>
                      <a:endParaRPr lang="en-US" sz="14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</a:rPr>
                        <a:t>Nvidia GTX 780Ti</a:t>
                      </a:r>
                      <a:endParaRPr lang="en-US" sz="14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159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Warp size</a:t>
                      </a:r>
                      <a:br>
                        <a:rPr lang="en-US" sz="1400" dirty="0">
                          <a:effectLst/>
                        </a:rPr>
                      </a:br>
                      <a:r>
                        <a:rPr lang="en-US" sz="1400" dirty="0">
                          <a:effectLst/>
                        </a:rPr>
                        <a:t># of SM cores 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Execution model 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Max warps per SM 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Size of register file 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# of register banks 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Warp scheduler </a:t>
                      </a:r>
                      <a:endParaRPr lang="en-US" sz="1400" dirty="0">
                        <a:effectLst/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32</a:t>
                      </a:r>
                      <a:br>
                        <a:rPr lang="en-US" sz="1400" dirty="0">
                          <a:effectLst/>
                        </a:rPr>
                      </a:br>
                      <a:r>
                        <a:rPr lang="en-US" sz="1400" dirty="0">
                          <a:effectLst/>
                        </a:rPr>
                        <a:t>16</a:t>
                      </a:r>
                      <a:br>
                        <a:rPr lang="en-US" sz="1400" dirty="0">
                          <a:effectLst/>
                        </a:rPr>
                      </a:br>
                      <a:r>
                        <a:rPr lang="en-US" sz="1400" dirty="0">
                          <a:effectLst/>
                        </a:rPr>
                        <a:t>In-order</a:t>
                      </a:r>
                      <a:br>
                        <a:rPr lang="en-US" sz="1400" dirty="0">
                          <a:effectLst/>
                        </a:rPr>
                      </a:br>
                      <a:r>
                        <a:rPr lang="en-US" sz="1400" dirty="0">
                          <a:effectLst/>
                        </a:rPr>
                        <a:t>64</a:t>
                      </a:r>
                      <a:br>
                        <a:rPr lang="en-US" sz="1400" dirty="0">
                          <a:effectLst/>
                        </a:rPr>
                      </a:br>
                      <a:r>
                        <a:rPr lang="en-US" sz="1400" dirty="0">
                          <a:effectLst/>
                        </a:rPr>
                        <a:t>256KB (per SM) 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24</a:t>
                      </a:r>
                      <a:br>
                        <a:rPr lang="en-US" sz="1400" dirty="0">
                          <a:effectLst/>
                        </a:rPr>
                      </a:br>
                      <a:r>
                        <a:rPr lang="en-US" sz="1400" dirty="0">
                          <a:effectLst/>
                        </a:rPr>
                        <a:t>Greedy then oldest </a:t>
                      </a:r>
                      <a:endParaRPr lang="en-US" sz="1400" dirty="0">
                        <a:effectLst/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0307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Shared memory 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L1 Cache </a:t>
                      </a:r>
                      <a:endParaRPr lang="en-US" sz="1400" dirty="0">
                        <a:effectLst/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48KB 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16KB </a:t>
                      </a:r>
                      <a:endParaRPr lang="en-US" sz="1400" dirty="0">
                        <a:effectLst/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8711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L2 Cache </a:t>
                      </a:r>
                      <a:endParaRPr lang="en-US" sz="1400" dirty="0">
                        <a:effectLst/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</a:rPr>
                        <a:t>1536KB </a:t>
                      </a:r>
                      <a:endParaRPr lang="en-US" sz="1400" dirty="0">
                        <a:effectLst/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56868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524F242-A4CE-0E46-9D72-8B6BCA6F59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03710"/>
              </p:ext>
            </p:extLst>
          </p:nvPr>
        </p:nvGraphicFramePr>
        <p:xfrm>
          <a:off x="4672366" y="2824816"/>
          <a:ext cx="3600400" cy="2286000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1758335">
                  <a:extLst>
                    <a:ext uri="{9D8B030D-6E8A-4147-A177-3AD203B41FA5}">
                      <a16:colId xmlns:a16="http://schemas.microsoft.com/office/drawing/2014/main" val="779211168"/>
                    </a:ext>
                  </a:extLst>
                </a:gridCol>
                <a:gridCol w="1842065">
                  <a:extLst>
                    <a:ext uri="{9D8B030D-6E8A-4147-A177-3AD203B41FA5}">
                      <a16:colId xmlns:a16="http://schemas.microsoft.com/office/drawing/2014/main" val="3352464209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indent="-432000" algn="ctr">
                        <a:lnSpc>
                          <a:spcPct val="100000"/>
                        </a:lnSpc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DRAM system parameters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endParaRPr lang="en-US" sz="14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159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Channel / Device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Slice / Device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Banks / Channel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Clock frequency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Burst length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DQ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8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4-Hi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32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1000Mhz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4</a:t>
                      </a:r>
                    </a:p>
                    <a:p>
                      <a:pPr indent="-432000">
                        <a:lnSpc>
                          <a:spcPct val="100000"/>
                        </a:lnSpc>
                      </a:pPr>
                      <a:r>
                        <a:rPr lang="en-US" sz="1400" dirty="0">
                          <a:effectLst/>
                          <a:latin typeface="+mn-lt"/>
                        </a:rPr>
                        <a:t>x 128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03078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indent="-432000" algn="ctr">
                        <a:lnSpc>
                          <a:spcPct val="100000"/>
                        </a:lnSpc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DRAM timing parameters [ns]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endParaRPr lang="en-US" sz="1400" dirty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871169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indent="-432000" algn="ctr">
                        <a:lnSpc>
                          <a:spcPct val="100000"/>
                        </a:lnSpc>
                      </a:pPr>
                      <a:r>
                        <a:rPr lang="en-US" sz="1400" dirty="0" err="1">
                          <a:effectLst/>
                          <a:latin typeface="+mn-lt"/>
                        </a:rPr>
                        <a:t>t</a:t>
                      </a:r>
                      <a:r>
                        <a:rPr lang="en-US" sz="1400" baseline="-25000" dirty="0" err="1">
                          <a:effectLst/>
                          <a:latin typeface="+mn-lt"/>
                        </a:rPr>
                        <a:t>RC</a:t>
                      </a:r>
                      <a:r>
                        <a:rPr lang="en-US" sz="1400" baseline="-250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1400" baseline="0" dirty="0">
                          <a:effectLst/>
                          <a:latin typeface="+mn-lt"/>
                        </a:rPr>
                        <a:t>= 45, </a:t>
                      </a:r>
                      <a:r>
                        <a:rPr lang="en-US" sz="1400" baseline="0" dirty="0" err="1">
                          <a:effectLst/>
                          <a:latin typeface="+mn-lt"/>
                        </a:rPr>
                        <a:t>t</a:t>
                      </a:r>
                      <a:r>
                        <a:rPr lang="en-US" sz="1400" baseline="-25000" dirty="0" err="1">
                          <a:effectLst/>
                          <a:latin typeface="+mn-lt"/>
                        </a:rPr>
                        <a:t>RAS</a:t>
                      </a:r>
                      <a:r>
                        <a:rPr lang="en-US" sz="1400" baseline="0" dirty="0">
                          <a:effectLst/>
                          <a:latin typeface="+mn-lt"/>
                        </a:rPr>
                        <a:t> = 29, </a:t>
                      </a:r>
                      <a:r>
                        <a:rPr lang="en-US" sz="1400" baseline="0" dirty="0" err="1">
                          <a:effectLst/>
                          <a:latin typeface="+mn-lt"/>
                        </a:rPr>
                        <a:t>t</a:t>
                      </a:r>
                      <a:r>
                        <a:rPr lang="en-US" sz="1400" baseline="-25000" dirty="0" err="1">
                          <a:effectLst/>
                          <a:latin typeface="+mn-lt"/>
                        </a:rPr>
                        <a:t>RCD</a:t>
                      </a:r>
                      <a:r>
                        <a:rPr lang="en-US" sz="1400" baseline="0" dirty="0">
                          <a:effectLst/>
                          <a:latin typeface="+mn-lt"/>
                        </a:rPr>
                        <a:t> / 2 = 8, </a:t>
                      </a:r>
                      <a:r>
                        <a:rPr lang="en-US" sz="1400" baseline="0" dirty="0" err="1">
                          <a:effectLst/>
                          <a:latin typeface="+mn-lt"/>
                        </a:rPr>
                        <a:t>t</a:t>
                      </a:r>
                      <a:r>
                        <a:rPr lang="en-US" sz="1400" baseline="-25000" dirty="0" err="1">
                          <a:effectLst/>
                          <a:latin typeface="+mn-lt"/>
                        </a:rPr>
                        <a:t>AA</a:t>
                      </a:r>
                      <a:r>
                        <a:rPr lang="en-US" sz="1400" baseline="0" dirty="0">
                          <a:effectLst/>
                          <a:latin typeface="+mn-lt"/>
                        </a:rPr>
                        <a:t> = 12</a:t>
                      </a:r>
                      <a:r>
                        <a:rPr lang="en-US" sz="1400" baseline="-25000" dirty="0">
                          <a:effectLst/>
                          <a:latin typeface="+mn-lt"/>
                        </a:rPr>
                        <a:t> </a:t>
                      </a:r>
                      <a:endParaRPr lang="en-US" sz="1400" dirty="0">
                        <a:effectLst/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indent="-432000">
                        <a:lnSpc>
                          <a:spcPct val="100000"/>
                        </a:lnSpc>
                      </a:pPr>
                      <a:endParaRPr lang="en-US" sz="1400" dirty="0"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568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2562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7943FDF-98A0-9B40-B093-EAB0B4BD3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45" y="3874350"/>
            <a:ext cx="7737510" cy="17998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696642-4B93-1241-8DE7-A0C11EFC4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MS PGothic" panose="020B0600070205080204" pitchFamily="34" charset="-128"/>
              </a:rPr>
              <a:t>Evaluation: Energy Savings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FAA28-11A8-F149-A723-532C0CA705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Row activation/</a:t>
            </a:r>
            <a:r>
              <a:rPr lang="en-CA" altLang="ja-JP" dirty="0" err="1">
                <a:ea typeface="Arial Unicode MS" panose="020B0604020202020204" pitchFamily="34" charset="-128"/>
                <a:cs typeface="Arial Unicode MS" panose="020B0604020202020204" pitchFamily="34" charset="-128"/>
              </a:rPr>
              <a:t>precharge</a:t>
            </a:r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energy </a:t>
            </a:r>
          </a:p>
          <a:p>
            <a:pPr lvl="1"/>
            <a:r>
              <a:rPr lang="en-CA" altLang="ja-JP" b="1" dirty="0">
                <a:solidFill>
                  <a:srgbClr val="C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32%</a:t>
            </a:r>
            <a:r>
              <a:rPr lang="en-CA" altLang="ja-JP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, </a:t>
            </a:r>
            <a:r>
              <a:rPr lang="en-CA" altLang="ja-JP" b="1" dirty="0">
                <a:solidFill>
                  <a:srgbClr val="C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58%</a:t>
            </a:r>
            <a:r>
              <a:rPr lang="en-CA" altLang="ja-JP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and </a:t>
            </a:r>
            <a:r>
              <a:rPr lang="en-CA" altLang="ja-JP" b="1" dirty="0">
                <a:solidFill>
                  <a:srgbClr val="C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75%</a:t>
            </a:r>
            <a:r>
              <a:rPr lang="en-CA" altLang="ja-JP" b="1" dirty="0">
                <a:solidFill>
                  <a:srgbClr val="FF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CA" altLang="ja-JP" dirty="0">
                <a:solidFill>
                  <a:schemeClr val="tx1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energy</a:t>
            </a:r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savings with 2-, 4-, and 8-sector configuration</a:t>
            </a:r>
          </a:p>
          <a:p>
            <a:pPr marL="584200" lvl="1" indent="0">
              <a:buNone/>
            </a:pPr>
            <a:endParaRPr lang="en-CA" altLang="ja-JP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Total DRAM energy</a:t>
            </a:r>
          </a:p>
          <a:p>
            <a:pPr lvl="1"/>
            <a:r>
              <a:rPr lang="en-CA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Energy savings by up to </a:t>
            </a:r>
            <a:r>
              <a:rPr lang="en-CA" altLang="ja-JP" b="1" dirty="0">
                <a:solidFill>
                  <a:srgbClr val="C00000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10%</a:t>
            </a:r>
            <a:r>
              <a:rPr lang="en-CA" altLang="ja-JP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  <a:p>
            <a:endParaRPr lang="en-CA" altLang="ja-JP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584200" lvl="1" indent="0">
              <a:buNone/>
            </a:pPr>
            <a:endParaRPr lang="en-CA" altLang="ja-JP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049E7-F674-0946-8696-99AB588D3F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9386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CF5C9EF-51C5-D04D-A6BA-25E526B9C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383" y="3852000"/>
            <a:ext cx="7689232" cy="18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21A608-6C50-3448-B7A5-AD94BAD4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Performance and Area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D8F4C-7409-F744-9985-640010EF8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624548" cy="5361600"/>
          </a:xfrm>
        </p:spPr>
        <p:txBody>
          <a:bodyPr/>
          <a:lstStyle/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Performance impact</a:t>
            </a:r>
          </a:p>
          <a:p>
            <a:pPr lvl="1"/>
            <a:r>
              <a:rPr lang="en-US" dirty="0"/>
              <a:t>Negligible performance impact on CNN and MLP workloads (</a:t>
            </a:r>
            <a:r>
              <a:rPr lang="en-US" b="1" dirty="0">
                <a:solidFill>
                  <a:srgbClr val="C00000"/>
                </a:solidFill>
              </a:rPr>
              <a:t>&lt;1%</a:t>
            </a:r>
            <a:r>
              <a:rPr lang="en-US" dirty="0"/>
              <a:t>)</a:t>
            </a:r>
          </a:p>
          <a:p>
            <a:pPr lvl="1">
              <a:lnSpc>
                <a:spcPct val="90000"/>
              </a:lnSpc>
            </a:pPr>
            <a:endParaRPr lang="en-US" altLang="ja-JP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Area overhead</a:t>
            </a:r>
          </a:p>
          <a:p>
            <a:pPr lvl="1"/>
            <a:r>
              <a:rPr lang="en-US" dirty="0"/>
              <a:t>Estimated using CACTI-3DD</a:t>
            </a:r>
          </a:p>
          <a:p>
            <a:pPr lvl="1">
              <a:buClr>
                <a:schemeClr val="tx1"/>
              </a:buClr>
            </a:pPr>
            <a:r>
              <a:rPr lang="en-US" b="1" dirty="0">
                <a:solidFill>
                  <a:srgbClr val="C00000"/>
                </a:solidFill>
              </a:rPr>
              <a:t>0.3% </a:t>
            </a:r>
            <a:r>
              <a:rPr lang="en-US" dirty="0"/>
              <a:t>area overhead</a:t>
            </a:r>
          </a:p>
          <a:p>
            <a:pPr lvl="1">
              <a:lnSpc>
                <a:spcPct val="90000"/>
              </a:lnSpc>
            </a:pPr>
            <a:endParaRPr lang="en-US" altLang="ja-JP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90000"/>
              </a:lnSpc>
            </a:pPr>
            <a:endParaRPr lang="en-US" altLang="ja-JP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E543AD-9FAA-C04C-B695-C842E3B7C1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8530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CB926-8B9C-7C4A-81CD-CF7718CDA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MS PGothic" panose="020B0600070205080204" pitchFamily="34" charset="-128"/>
              </a:rPr>
              <a:t>Conclusion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C4312-4F9D-1F43-9C77-8F40AA95A7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propose a practical partial activation scheme to mitigate the row </a:t>
            </a:r>
            <a:r>
              <a:rPr lang="en-US" dirty="0" err="1"/>
              <a:t>overfetching</a:t>
            </a:r>
            <a:r>
              <a:rPr lang="en-US" dirty="0"/>
              <a:t> problem for DNN workloads on GPU.</a:t>
            </a:r>
          </a:p>
          <a:p>
            <a:endParaRPr lang="en-US" dirty="0"/>
          </a:p>
          <a:p>
            <a:r>
              <a:rPr lang="en-US" dirty="0"/>
              <a:t>Significant savings of DRAM energy</a:t>
            </a:r>
          </a:p>
          <a:p>
            <a:pPr lvl="1"/>
            <a:r>
              <a:rPr lang="en-US" dirty="0"/>
              <a:t>8-sector configuration saves </a:t>
            </a:r>
            <a:r>
              <a:rPr lang="en-US" b="1" dirty="0">
                <a:solidFill>
                  <a:srgbClr val="C00000"/>
                </a:solidFill>
              </a:rPr>
              <a:t>75%</a:t>
            </a:r>
            <a:r>
              <a:rPr lang="en-US" dirty="0"/>
              <a:t> of activation/</a:t>
            </a:r>
            <a:r>
              <a:rPr lang="en-US" dirty="0" err="1"/>
              <a:t>precharge</a:t>
            </a:r>
            <a:r>
              <a:rPr lang="en-US" dirty="0"/>
              <a:t> energy.</a:t>
            </a:r>
          </a:p>
          <a:p>
            <a:pPr lvl="1"/>
            <a:r>
              <a:rPr lang="en-US" dirty="0"/>
              <a:t>Translates to </a:t>
            </a:r>
            <a:r>
              <a:rPr lang="en-US" b="1" dirty="0">
                <a:solidFill>
                  <a:srgbClr val="C00000"/>
                </a:solidFill>
              </a:rPr>
              <a:t>10%</a:t>
            </a:r>
            <a:r>
              <a:rPr lang="en-US" dirty="0"/>
              <a:t> of total DRAM energy savings</a:t>
            </a:r>
          </a:p>
          <a:p>
            <a:endParaRPr lang="en-US" dirty="0"/>
          </a:p>
          <a:p>
            <a:r>
              <a:rPr lang="en-US" dirty="0"/>
              <a:t>Low overhead</a:t>
            </a:r>
          </a:p>
          <a:p>
            <a:pPr lvl="1"/>
            <a:r>
              <a:rPr lang="en-US" dirty="0"/>
              <a:t>Negligible performance impact for CNN and MLP workloads (</a:t>
            </a:r>
            <a:r>
              <a:rPr lang="en-US" b="1" dirty="0">
                <a:solidFill>
                  <a:srgbClr val="C00000"/>
                </a:solidFill>
              </a:rPr>
              <a:t>&lt;1%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Small DRAM die area overhead (</a:t>
            </a:r>
            <a:r>
              <a:rPr lang="en-US" b="1" dirty="0">
                <a:solidFill>
                  <a:srgbClr val="C00000"/>
                </a:solidFill>
              </a:rPr>
              <a:t>0.3%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Minimal changes to the HBM2 DRAM interface </a:t>
            </a:r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2B0E4-E37E-F24D-9851-B067E59300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95251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56798C4-6178-BC4B-9237-ACB79B36EF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6"/>
          <a:stretch/>
        </p:blipFill>
        <p:spPr>
          <a:xfrm>
            <a:off x="185336" y="3871616"/>
            <a:ext cx="5036584" cy="1828800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3E61BB-4AC2-2F4B-ADA4-26DEBA6AD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1920" y="3846216"/>
            <a:ext cx="3594100" cy="1879600"/>
          </a:xfrm>
          <a:prstGeom prst="rect">
            <a:avLst/>
          </a:prstGeom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D48B3C-D383-3347-AA3F-2480E5AE4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AB72F-C2AF-6C40-9C51-C65ADFF58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229600" cy="5361600"/>
          </a:xfrm>
        </p:spPr>
        <p:txBody>
          <a:bodyPr/>
          <a:lstStyle/>
          <a:p>
            <a:pPr>
              <a:defRPr/>
            </a:pPr>
            <a:r>
              <a:rPr lang="en-CA" altLang="ja-JP" dirty="0">
                <a:ea typeface="MS PGothic" pitchFamily="34" charset="-128"/>
              </a:rPr>
              <a:t>Deep </a:t>
            </a:r>
            <a:r>
              <a:rPr lang="en-US" altLang="ja-JP" dirty="0">
                <a:ea typeface="MS PGothic" pitchFamily="34" charset="-128"/>
              </a:rPr>
              <a:t>n</a:t>
            </a:r>
            <a:r>
              <a:rPr lang="en-CA" altLang="ja-JP" dirty="0" err="1">
                <a:ea typeface="MS PGothic" pitchFamily="34" charset="-128"/>
              </a:rPr>
              <a:t>eural</a:t>
            </a:r>
            <a:r>
              <a:rPr lang="en-CA" altLang="ja-JP" dirty="0">
                <a:ea typeface="MS PGothic" pitchFamily="34" charset="-128"/>
              </a:rPr>
              <a:t> networks (DNNs) are widely used for many applications.</a:t>
            </a:r>
          </a:p>
          <a:p>
            <a:pPr lvl="1">
              <a:defRPr/>
            </a:pPr>
            <a:r>
              <a:rPr lang="en-US" altLang="ja-JP" dirty="0">
                <a:ea typeface="MS PGothic" pitchFamily="34" charset="-128"/>
              </a:rPr>
              <a:t>Examples: Image classification, captioning, object detection, etc.</a:t>
            </a:r>
          </a:p>
          <a:p>
            <a:pPr lvl="1">
              <a:defRPr/>
            </a:pPr>
            <a:r>
              <a:rPr lang="en-US" altLang="ja-JP" dirty="0">
                <a:ea typeface="MS PGothic" pitchFamily="34" charset="-128"/>
              </a:rPr>
              <a:t>GPU + HBM2 DRAM is the most popular hardware platform.</a:t>
            </a:r>
          </a:p>
          <a:p>
            <a:pPr lvl="1">
              <a:defRPr/>
            </a:pPr>
            <a:endParaRPr lang="en-CA" altLang="ja-JP" dirty="0">
              <a:ea typeface="MS PGothic" pitchFamily="34" charset="-128"/>
            </a:endParaRP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CA" altLang="ja-JP" dirty="0">
                <a:ea typeface="MS PGothic" pitchFamily="34" charset="-128"/>
              </a:rPr>
              <a:t>This thesis proposes a </a:t>
            </a:r>
            <a:r>
              <a:rPr lang="en-CA" altLang="ja-JP" dirty="0">
                <a:solidFill>
                  <a:srgbClr val="C00000"/>
                </a:solidFill>
                <a:ea typeface="MS PGothic" pitchFamily="34" charset="-128"/>
              </a:rPr>
              <a:t>novel DNN-optimized 3D DRAM device architecture</a:t>
            </a:r>
            <a:r>
              <a:rPr lang="en-CA" altLang="ja-JP" dirty="0">
                <a:ea typeface="MS PGothic" pitchFamily="34" charset="-128"/>
              </a:rPr>
              <a:t> to save DRAM energy.</a:t>
            </a:r>
          </a:p>
          <a:p>
            <a:pPr marL="0" indent="0">
              <a:buNone/>
              <a:defRPr/>
            </a:pPr>
            <a:endParaRPr lang="en-CA" altLang="ja-JP" dirty="0">
              <a:ea typeface="MS PGothic" pitchFamily="34" charset="-128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0813BA-9835-F14D-BC57-9E6D12AE38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C1D9BC-4D15-764E-85E1-09EA6532230E}"/>
              </a:ext>
            </a:extLst>
          </p:cNvPr>
          <p:cNvSpPr txBox="1"/>
          <p:nvPr/>
        </p:nvSpPr>
        <p:spPr>
          <a:xfrm>
            <a:off x="356135" y="5977286"/>
            <a:ext cx="1707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Source: </a:t>
            </a:r>
            <a:r>
              <a:rPr lang="en-US" i="1" dirty="0" err="1"/>
              <a:t>nvidia.com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470132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E82E-3EBA-7041-80C8-B13888251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275114"/>
            <a:ext cx="5486400" cy="2307771"/>
          </a:xfrm>
        </p:spPr>
        <p:txBody>
          <a:bodyPr anchor="ctr"/>
          <a:lstStyle/>
          <a:p>
            <a:pPr algn="ctr"/>
            <a:r>
              <a:rPr lang="en-US" sz="5400" dirty="0"/>
              <a:t>Thank You 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B4D87-66AB-8C47-8815-0434D1E5B4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9606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E82E-3EBA-7041-80C8-B13888251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275114"/>
            <a:ext cx="5486400" cy="2307771"/>
          </a:xfrm>
        </p:spPr>
        <p:txBody>
          <a:bodyPr anchor="ctr"/>
          <a:lstStyle/>
          <a:p>
            <a:pPr algn="ctr"/>
            <a:r>
              <a:rPr lang="en-US" sz="5400" dirty="0"/>
              <a:t>Q &amp; 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B4D87-66AB-8C47-8815-0434D1E5B4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5072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2E82E-3EBA-7041-80C8-B13888251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275114"/>
            <a:ext cx="5486400" cy="2307771"/>
          </a:xfrm>
        </p:spPr>
        <p:txBody>
          <a:bodyPr anchor="ctr"/>
          <a:lstStyle/>
          <a:p>
            <a:pPr algn="ctr"/>
            <a:r>
              <a:rPr lang="en-US" sz="5400" dirty="0"/>
              <a:t>Backup slides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B4D87-66AB-8C47-8815-0434D1E5B4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6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4FC7B-4712-5744-9055-CA668FFE7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Half-DRAM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8863D-EF93-824C-A017-72DE1C2418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E95C7B-4754-C84E-BC7A-FF2F2D318F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615E5C-CD62-6D44-8851-7C9FCD5CC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806" y="2472605"/>
            <a:ext cx="7952387" cy="194579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BD3DD4A-5B5E-EA42-9F56-0963A4EEC3A6}"/>
              </a:ext>
            </a:extLst>
          </p:cNvPr>
          <p:cNvSpPr/>
          <p:nvPr/>
        </p:nvSpPr>
        <p:spPr>
          <a:xfrm>
            <a:off x="0" y="6148395"/>
            <a:ext cx="88946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0" dirty="0">
                <a:latin typeface="+mn-lt"/>
              </a:rPr>
              <a:t>Fig from [ISCA’14] Half-dram: A high-bandwidth and low-power dram architecture from the  rethinking  of  fine-grained  activation</a:t>
            </a:r>
          </a:p>
        </p:txBody>
      </p:sp>
    </p:spTree>
    <p:extLst>
      <p:ext uri="{BB962C8B-B14F-4D97-AF65-F5344CB8AC3E}">
        <p14:creationId xmlns:p14="http://schemas.microsoft.com/office/powerpoint/2010/main" val="1683551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457200" y="188640"/>
            <a:ext cx="8229600" cy="4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Limit of Row Buffer Locality: Allocating One Row per Bank (1) </a:t>
            </a:r>
            <a:endParaRPr dirty="0"/>
          </a:p>
        </p:txBody>
      </p:sp>
      <p:sp>
        <p:nvSpPr>
          <p:cNvPr id="147" name="Shape 147"/>
          <p:cNvSpPr txBox="1"/>
          <p:nvPr/>
        </p:nvSpPr>
        <p:spPr>
          <a:xfrm>
            <a:off x="778368" y="1258370"/>
            <a:ext cx="3492600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batch 4,  16 banks/channel </a:t>
            </a:r>
            <a:endParaRPr sz="1800" b="1" dirty="0"/>
          </a:p>
        </p:txBody>
      </p:sp>
      <p:sp>
        <p:nvSpPr>
          <p:cNvPr id="150" name="Shape 150"/>
          <p:cNvSpPr txBox="1"/>
          <p:nvPr/>
        </p:nvSpPr>
        <p:spPr>
          <a:xfrm>
            <a:off x="4781420" y="1258370"/>
            <a:ext cx="3794285" cy="4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800" b="1" dirty="0"/>
              <a:t>batch 4,  131072 banks/channel </a:t>
            </a: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id="{44F4D497-D460-0F46-A12C-E325153BE06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04448" y="6381328"/>
            <a:ext cx="477300" cy="476700"/>
          </a:xfrm>
        </p:spPr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lang="en-US"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FDBC793-F28F-C042-B37E-8679743DC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229600" cy="5361600"/>
          </a:xfrm>
        </p:spPr>
        <p:txBody>
          <a:bodyPr/>
          <a:lstStyle/>
          <a:p>
            <a:r>
              <a:rPr lang="en-US" dirty="0"/>
              <a:t>DRAM Requests Breakdown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4998639-9FFE-5D45-8CB9-E9B2CFDE307F}"/>
              </a:ext>
            </a:extLst>
          </p:cNvPr>
          <p:cNvSpPr/>
          <p:nvPr/>
        </p:nvSpPr>
        <p:spPr>
          <a:xfrm>
            <a:off x="4670327" y="1679219"/>
            <a:ext cx="4016473" cy="4355349"/>
          </a:xfrm>
          <a:prstGeom prst="roundRect">
            <a:avLst>
              <a:gd name="adj" fmla="val 3597"/>
            </a:avLst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9E0B6F9-8523-9546-94CF-A17A610D9EC9}"/>
              </a:ext>
            </a:extLst>
          </p:cNvPr>
          <p:cNvSpPr/>
          <p:nvPr/>
        </p:nvSpPr>
        <p:spPr>
          <a:xfrm>
            <a:off x="515868" y="1678553"/>
            <a:ext cx="4017600" cy="4355349"/>
          </a:xfrm>
          <a:prstGeom prst="roundRect">
            <a:avLst>
              <a:gd name="adj" fmla="val 3597"/>
            </a:avLst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B0A3F72-BF45-BF4F-A992-93BCD1200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663" y="3909525"/>
            <a:ext cx="3927797" cy="2001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AEA2E7-70DF-B440-B213-CE3D1E463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663" y="1784483"/>
            <a:ext cx="3927797" cy="2001600"/>
          </a:xfrm>
          <a:prstGeom prst="rect">
            <a:avLst/>
          </a:prstGeo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2D3A6D8C-7BB5-F447-BADE-8693ED814FC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567241" y="2041213"/>
          <a:ext cx="754705" cy="1488140"/>
        </p:xfrm>
        <a:graphic>
          <a:graphicData uri="http://schemas.openxmlformats.org/drawingml/2006/table">
            <a:tbl>
              <a:tblPr/>
              <a:tblGrid>
                <a:gridCol w="754705">
                  <a:extLst>
                    <a:ext uri="{9D8B030D-6E8A-4147-A177-3AD203B41FA5}">
                      <a16:colId xmlns:a16="http://schemas.microsoft.com/office/drawing/2014/main" val="2673330037"/>
                    </a:ext>
                  </a:extLst>
                </a:gridCol>
              </a:tblGrid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dirty="0">
                          <a:solidFill>
                            <a:srgbClr val="FF0000"/>
                          </a:solidFill>
                          <a:effectLst/>
                        </a:rPr>
                        <a:t>Cycles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31087223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14.12%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42352179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30.63%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2776146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34.37%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343360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20.87%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5456027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E086049-8042-274E-9E30-CA8272850C9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575705" y="4206932"/>
          <a:ext cx="754705" cy="1488140"/>
        </p:xfrm>
        <a:graphic>
          <a:graphicData uri="http://schemas.openxmlformats.org/drawingml/2006/table">
            <a:tbl>
              <a:tblPr/>
              <a:tblGrid>
                <a:gridCol w="754705">
                  <a:extLst>
                    <a:ext uri="{9D8B030D-6E8A-4147-A177-3AD203B41FA5}">
                      <a16:colId xmlns:a16="http://schemas.microsoft.com/office/drawing/2014/main" val="2536671444"/>
                    </a:ext>
                  </a:extLst>
                </a:gridCol>
              </a:tblGrid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dirty="0">
                          <a:solidFill>
                            <a:srgbClr val="FF0000"/>
                          </a:solidFill>
                          <a:effectLst/>
                        </a:rPr>
                        <a:t>Cycles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6437985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21.32%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03702157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FF0000"/>
                          </a:solidFill>
                          <a:effectLst/>
                        </a:rPr>
                        <a:t>36.20%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1582771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FF0000"/>
                          </a:solidFill>
                          <a:effectLst/>
                        </a:rPr>
                        <a:t>21.42%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1955866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21.06%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984451"/>
                  </a:ext>
                </a:extLst>
              </a:tr>
            </a:tbl>
          </a:graphicData>
        </a:graphic>
      </p:graphicFrame>
      <p:pic>
        <p:nvPicPr>
          <p:cNvPr id="27" name="Picture 26">
            <a:extLst>
              <a:ext uri="{FF2B5EF4-FFF2-40B4-BE49-F238E27FC236}">
                <a16:creationId xmlns:a16="http://schemas.microsoft.com/office/drawing/2014/main" id="{D707FA2E-2994-5D4A-BA5F-C982C5FF44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765" y="1784483"/>
            <a:ext cx="3927797" cy="2001600"/>
          </a:xfrm>
          <a:prstGeom prst="rect">
            <a:avLst/>
          </a:prstGeom>
        </p:spPr>
      </p:pic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ADC1B264-D9B9-3746-8094-11EC4533D65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117901" y="2024690"/>
          <a:ext cx="754705" cy="1488140"/>
        </p:xfrm>
        <a:graphic>
          <a:graphicData uri="http://schemas.openxmlformats.org/drawingml/2006/table">
            <a:tbl>
              <a:tblPr/>
              <a:tblGrid>
                <a:gridCol w="754705">
                  <a:extLst>
                    <a:ext uri="{9D8B030D-6E8A-4147-A177-3AD203B41FA5}">
                      <a16:colId xmlns:a16="http://schemas.microsoft.com/office/drawing/2014/main" val="2673330037"/>
                    </a:ext>
                  </a:extLst>
                </a:gridCol>
              </a:tblGrid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dirty="0">
                          <a:solidFill>
                            <a:srgbClr val="FF0000"/>
                          </a:solidFill>
                          <a:effectLst/>
                        </a:rPr>
                        <a:t>Cycles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31087223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14.13%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42352179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FF0000"/>
                          </a:solidFill>
                          <a:effectLst/>
                        </a:rPr>
                        <a:t>30.66%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2776146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34.37%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343360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20.84%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5456027"/>
                  </a:ext>
                </a:extLst>
              </a:tr>
            </a:tbl>
          </a:graphicData>
        </a:graphic>
      </p:graphicFrame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AA2239EB-17D6-8B40-B5EE-F2CDB89159B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109437" y="4145584"/>
          <a:ext cx="754705" cy="1488140"/>
        </p:xfrm>
        <a:graphic>
          <a:graphicData uri="http://schemas.openxmlformats.org/drawingml/2006/table">
            <a:tbl>
              <a:tblPr/>
              <a:tblGrid>
                <a:gridCol w="754705">
                  <a:extLst>
                    <a:ext uri="{9D8B030D-6E8A-4147-A177-3AD203B41FA5}">
                      <a16:colId xmlns:a16="http://schemas.microsoft.com/office/drawing/2014/main" val="2536671444"/>
                    </a:ext>
                  </a:extLst>
                </a:gridCol>
              </a:tblGrid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 dirty="0">
                          <a:solidFill>
                            <a:srgbClr val="FF0000"/>
                          </a:solidFill>
                          <a:effectLst/>
                        </a:rPr>
                        <a:t>Cycles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6437985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21.26%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03702157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FF0000"/>
                          </a:solidFill>
                          <a:effectLst/>
                        </a:rPr>
                        <a:t>36.25%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1582771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>
                          <a:solidFill>
                            <a:srgbClr val="FF0000"/>
                          </a:solidFill>
                          <a:effectLst/>
                        </a:rPr>
                        <a:t>21.43%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31955866"/>
                  </a:ext>
                </a:extLst>
              </a:tr>
              <a:tr h="29762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dirty="0">
                          <a:solidFill>
                            <a:srgbClr val="FF0000"/>
                          </a:solidFill>
                          <a:effectLst/>
                        </a:rPr>
                        <a:t>21.07%</a:t>
                      </a:r>
                    </a:p>
                  </a:txBody>
                  <a:tcPr marL="28575" marR="28575" marT="19050" marB="1905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984451"/>
                  </a:ext>
                </a:extLst>
              </a:tr>
            </a:tbl>
          </a:graphicData>
        </a:graphic>
      </p:graphicFrame>
      <p:pic>
        <p:nvPicPr>
          <p:cNvPr id="29" name="Picture 28">
            <a:extLst>
              <a:ext uri="{FF2B5EF4-FFF2-40B4-BE49-F238E27FC236}">
                <a16:creationId xmlns:a16="http://schemas.microsoft.com/office/drawing/2014/main" id="{07E7C77C-FC34-6144-B007-7C692EB04D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765" y="3896164"/>
            <a:ext cx="3927797" cy="200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314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2612-E265-7243-B851-351A370C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Fetch Timing trough narrow </a:t>
            </a:r>
            <a:r>
              <a:rPr lang="en-US" dirty="0" err="1"/>
              <a:t>bitline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76291-A850-2147-8DFC-9DF1EE04F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32-bit per cycle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79E760-7B86-CF45-ABAA-AB08DA0E48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A52523-3C39-A840-AB1C-4EEAD8819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2247900"/>
            <a:ext cx="77978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5608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Posted-CAS command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764704"/>
            <a:ext cx="8499513" cy="5361600"/>
          </a:xfrm>
        </p:spPr>
        <p:txBody>
          <a:bodyPr/>
          <a:lstStyle/>
          <a:p>
            <a:r>
              <a:rPr lang="en-US" dirty="0"/>
              <a:t>Using Posted-CAS command to specify subarray and column address</a:t>
            </a:r>
          </a:p>
          <a:p>
            <a:pPr lvl="1"/>
            <a:r>
              <a:rPr lang="en-US" dirty="0"/>
              <a:t>CAS command sent right after a </a:t>
            </a:r>
            <a:r>
              <a:rPr lang="en-US" i="1" dirty="0"/>
              <a:t>RAS</a:t>
            </a:r>
            <a:r>
              <a:rPr lang="en-US" dirty="0"/>
              <a:t> command (instead of waiting the row is completely activated)</a:t>
            </a:r>
          </a:p>
          <a:p>
            <a:pPr lvl="1"/>
            <a:r>
              <a:rPr lang="en-US" dirty="0"/>
              <a:t>Included in DDR2 ~ DDR5 (JEDEC standard)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uk-UA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lang="uk-UA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98" name="Picture 2" descr="https://lh5.googleusercontent.com/wNccyEOQDwPOp4imKyC6r-A7NyIVWOUqWdl0kgjvfM7Mf0jTXwQhgA_HGi6hefyaM_kQ_TWfT6U7FBixMD3iXlFQBos3TGetyW_hNMSTSvGxokgPGJFbJBeVma5pyBO16aaMf4glDG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384" y="2628329"/>
            <a:ext cx="7861300" cy="3409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565F72-1849-3944-B843-E15646D9FB15}"/>
              </a:ext>
            </a:extLst>
          </p:cNvPr>
          <p:cNvSpPr txBox="1"/>
          <p:nvPr/>
        </p:nvSpPr>
        <p:spPr>
          <a:xfrm>
            <a:off x="0" y="6093152"/>
            <a:ext cx="8686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*[IEEE Micro’10] Cooper-bails et al., Fine-grained activation for power reduction in DRAM</a:t>
            </a:r>
          </a:p>
        </p:txBody>
      </p:sp>
    </p:spTree>
    <p:extLst>
      <p:ext uri="{BB962C8B-B14F-4D97-AF65-F5344CB8AC3E}">
        <p14:creationId xmlns:p14="http://schemas.microsoft.com/office/powerpoint/2010/main" val="36141134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F0A62-506A-FF47-B952-DCE99105D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Workload (</a:t>
            </a:r>
            <a:r>
              <a:rPr lang="en-US" dirty="0" err="1"/>
              <a:t>Rodinia</a:t>
            </a:r>
            <a:r>
              <a:rPr lang="en-US" dirty="0"/>
              <a:t> + STREAM)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3A7160-DCED-4A46-AC11-DBC2CEA114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Row energy (76% in geomean)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0E5A29-15E9-4F4C-BFBD-A64D0E7035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97567C-C5B4-844E-A39F-A50177F04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94" y="2615991"/>
            <a:ext cx="8163612" cy="162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2934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3FCE8-7FB2-1147-B585-19B5D1257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Workload (</a:t>
            </a:r>
            <a:r>
              <a:rPr lang="en-US" dirty="0" err="1"/>
              <a:t>Rodinia</a:t>
            </a:r>
            <a:r>
              <a:rPr lang="en-US" dirty="0"/>
              <a:t> + STREAM)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84A03-6A46-8445-AF94-77BFD2A3C1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Performance impact (geomean 7.4%)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46781D-D178-4645-A6C4-86024A9F64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90D886-1A7A-9048-8126-D7E246295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599266"/>
            <a:ext cx="8229600" cy="165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57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C8E85-0D08-7146-B76A-DACA591B9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High Bandwidth Memory (HBM)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36FB74-A114-E64F-8C2B-940029133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617558" cy="5361600"/>
          </a:xfrm>
        </p:spPr>
        <p:txBody>
          <a:bodyPr/>
          <a:lstStyle/>
          <a:p>
            <a:pPr fontAlgn="base"/>
            <a:r>
              <a:rPr lang="en-US" dirty="0"/>
              <a:t>HBM is the standard DRAM solution for GPUs. </a:t>
            </a:r>
          </a:p>
          <a:p>
            <a:pPr lvl="1" fontAlgn="base"/>
            <a:r>
              <a:rPr lang="en-US" dirty="0"/>
              <a:t>Bandwidth: &gt;256GB/s</a:t>
            </a:r>
          </a:p>
          <a:p>
            <a:pPr lvl="1" fontAlgn="base"/>
            <a:r>
              <a:rPr lang="en-US" dirty="0"/>
              <a:t>Low power consumption due to 2.5D silicon interposer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0A08C-D918-2544-A843-BF82B7984F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24" name="Picture 4" descr="https://lh4.googleusercontent.com/h0PCWlZfWtaqYkp-dNC-YPbmOWK2b1B3lc1EZ3_PMKVU1s5qxh8HT7atlLdWQKqLUvyz0i4HvnuW_AoFfWaiUXohbnoVZbML_VkynJ3IlVnySZscdcqE2orL-f4iiOYObKi0aEGlfGY">
            <a:extLst>
              <a:ext uri="{FF2B5EF4-FFF2-40B4-BE49-F238E27FC236}">
                <a16:creationId xmlns:a16="http://schemas.microsoft.com/office/drawing/2014/main" id="{E412F012-452A-A54B-973B-97BE4218D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7080" y="2869145"/>
            <a:ext cx="4834668" cy="2720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580DB0-00FF-1A43-BA2C-9324489A8F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42" y="3040918"/>
            <a:ext cx="4048787" cy="254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685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92B27-32F2-DB41-A798-B1B3334F1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450000"/>
          </a:xfrm>
        </p:spPr>
        <p:txBody>
          <a:bodyPr/>
          <a:lstStyle/>
          <a:p>
            <a:r>
              <a:rPr lang="en-US" dirty="0"/>
              <a:t>Background: DRAM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5EEFB3-2FE1-A34A-AE00-7205737F76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Operations of modern DRAM device</a:t>
            </a:r>
          </a:p>
          <a:p>
            <a:pPr lvl="1"/>
            <a:r>
              <a:rPr lang="en-US" dirty="0"/>
              <a:t>A large array of DRAM cells are addressed by row and column decoders.</a:t>
            </a:r>
          </a:p>
          <a:p>
            <a:pPr lvl="1"/>
            <a:r>
              <a:rPr lang="en-US" dirty="0"/>
              <a:t>Activation: fetches the entire DRAM row (page) into sense amps</a:t>
            </a:r>
          </a:p>
          <a:p>
            <a:pPr lvl="1"/>
            <a:r>
              <a:rPr lang="en-US" dirty="0"/>
              <a:t>Column access: reads from or writes to a specific column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B034A-F2CC-5B4E-ACAF-5FDF038876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781A90-AE40-0441-9492-99B49C700E41}"/>
              </a:ext>
            </a:extLst>
          </p:cNvPr>
          <p:cNvSpPr/>
          <p:nvPr/>
        </p:nvSpPr>
        <p:spPr>
          <a:xfrm>
            <a:off x="-51520" y="6093296"/>
            <a:ext cx="889461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i="1" dirty="0"/>
              <a:t>Fig from Jacob et al., </a:t>
            </a:r>
            <a:r>
              <a:rPr lang="en-US" b="0" i="1" dirty="0">
                <a:latin typeface="+mn-lt"/>
              </a:rPr>
              <a:t>Memory systems: cache, DRAM, disk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E48AB2-6719-9A40-A999-AC634053CF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488" y="2791493"/>
            <a:ext cx="5009024" cy="284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3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BCCC6-5A6F-DC4D-A180-787D740BF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Background: Partial Row Activation Architectures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381A5-BE05-EB45-A986-13B8530670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0329706-63EB-7E42-988B-D14186E30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229600" cy="5361600"/>
          </a:xfrm>
        </p:spPr>
        <p:txBody>
          <a:bodyPr/>
          <a:lstStyle/>
          <a:p>
            <a:r>
              <a:rPr lang="en-US" dirty="0"/>
              <a:t>Example: Fine-grained activation for DRAM power savings*</a:t>
            </a:r>
          </a:p>
          <a:p>
            <a:pPr lvl="1"/>
            <a:r>
              <a:rPr lang="en-US" dirty="0"/>
              <a:t>Activates only part of DRAM row using row-division decoder</a:t>
            </a:r>
          </a:p>
          <a:p>
            <a:pPr marL="1428750" lvl="2" indent="-285750">
              <a:buFont typeface="Wingdings" pitchFamily="2" charset="2"/>
              <a:buChar char="§"/>
            </a:pPr>
            <a:r>
              <a:rPr lang="en-US" sz="1400" dirty="0"/>
              <a:t>Selects specific sector using N-bit one-hot decoder</a:t>
            </a:r>
          </a:p>
          <a:p>
            <a:pPr marL="1428750" lvl="2" indent="-285750">
              <a:buFont typeface="Wingdings" pitchFamily="2" charset="2"/>
              <a:buChar char="§"/>
            </a:pPr>
            <a:r>
              <a:rPr lang="en-US" sz="1400" dirty="0"/>
              <a:t>Sends the column address right after the activation command (Posted-CAS) </a:t>
            </a:r>
          </a:p>
        </p:txBody>
      </p:sp>
      <p:pic>
        <p:nvPicPr>
          <p:cNvPr id="10" name="Picture 2" descr="https://lh6.googleusercontent.com/Dwh5RkGefpsAMY-9XElKoBm_SkCJ-AteIc32GE7JIz0vW9_Mv8s1WCCji_tbO35zWxF0PuzTDhbztAlffy7b3hvk5QH7r3kJmt3V4IcmLuoNI9PnPj5KNlBGe6LGr88dFgj2VcGN1UM">
            <a:extLst>
              <a:ext uri="{FF2B5EF4-FFF2-40B4-BE49-F238E27FC236}">
                <a16:creationId xmlns:a16="http://schemas.microsoft.com/office/drawing/2014/main" id="{6FA8408E-28BB-2B40-9423-A2BCA6732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539" y="2438660"/>
            <a:ext cx="3796922" cy="3591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11A1A2-ABF1-A648-908E-E09B5EC2AAE3}"/>
              </a:ext>
            </a:extLst>
          </p:cNvPr>
          <p:cNvSpPr txBox="1"/>
          <p:nvPr/>
        </p:nvSpPr>
        <p:spPr>
          <a:xfrm>
            <a:off x="0" y="6093152"/>
            <a:ext cx="8686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*[IEEE Micro’10] Cooper-bails et al., Fine-grained activation for power reduction in DRAM</a:t>
            </a:r>
          </a:p>
        </p:txBody>
      </p:sp>
    </p:spTree>
    <p:extLst>
      <p:ext uri="{BB962C8B-B14F-4D97-AF65-F5344CB8AC3E}">
        <p14:creationId xmlns:p14="http://schemas.microsoft.com/office/powerpoint/2010/main" val="3936966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06148E75-83AD-0648-8C58-802BC0ED5A67}"/>
              </a:ext>
            </a:extLst>
          </p:cNvPr>
          <p:cNvGrpSpPr/>
          <p:nvPr/>
        </p:nvGrpSpPr>
        <p:grpSpPr>
          <a:xfrm>
            <a:off x="922555" y="2214513"/>
            <a:ext cx="3392936" cy="4137712"/>
            <a:chOff x="1083424" y="2214513"/>
            <a:chExt cx="3392936" cy="413771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65EE1C1-2C0B-7B4C-A610-02A1C865E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2270" y="4332154"/>
              <a:ext cx="3274238" cy="202007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59354AD-6C24-7C43-9DB9-CA2AA6A56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83424" y="2214513"/>
              <a:ext cx="3392936" cy="2089491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835AE3F-BC24-9D4D-941B-6F68125D4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Frequency of Row Buffer Conflicts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C952D-37AF-AC42-B2B8-C3B9BBBAE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64704"/>
            <a:ext cx="8229600" cy="5361600"/>
          </a:xfrm>
        </p:spPr>
        <p:txBody>
          <a:bodyPr/>
          <a:lstStyle/>
          <a:p>
            <a:r>
              <a:rPr lang="en-US" dirty="0"/>
              <a:t>DNN workloads on GPU have ample row buffer locality.</a:t>
            </a:r>
          </a:p>
          <a:p>
            <a:pPr lvl="1"/>
            <a:r>
              <a:rPr lang="en-US" dirty="0"/>
              <a:t>Measured # of bytes accessed per activated DRAM row (2KB)</a:t>
            </a:r>
          </a:p>
          <a:p>
            <a:pPr lvl="1"/>
            <a:r>
              <a:rPr lang="en-US" dirty="0"/>
              <a:t>But, some layers experience frequent row buffer conflicts 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Partial activation </a:t>
            </a:r>
            <a:r>
              <a:rPr lang="en-US" dirty="0"/>
              <a:t>can help!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4D248-ED40-9B4B-BDEA-676251ABCB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C0616EF-331C-1A41-AE77-E4D32E95DE0C}"/>
              </a:ext>
            </a:extLst>
          </p:cNvPr>
          <p:cNvGrpSpPr/>
          <p:nvPr/>
        </p:nvGrpSpPr>
        <p:grpSpPr>
          <a:xfrm>
            <a:off x="4786339" y="2214513"/>
            <a:ext cx="3687268" cy="4151255"/>
            <a:chOff x="4701671" y="2230073"/>
            <a:chExt cx="3687268" cy="415125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040E7E6-D23E-7C44-8708-B86077666327}"/>
                </a:ext>
              </a:extLst>
            </p:cNvPr>
            <p:cNvGrpSpPr/>
            <p:nvPr/>
          </p:nvGrpSpPr>
          <p:grpSpPr>
            <a:xfrm>
              <a:off x="4701671" y="2230073"/>
              <a:ext cx="3687268" cy="4151255"/>
              <a:chOff x="4490003" y="2230073"/>
              <a:chExt cx="3687268" cy="4151255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7A77C3E0-6877-E348-B1C8-DF00107CFA25}"/>
                  </a:ext>
                </a:extLst>
              </p:cNvPr>
              <p:cNvGrpSpPr/>
              <p:nvPr/>
            </p:nvGrpSpPr>
            <p:grpSpPr>
              <a:xfrm>
                <a:off x="4806247" y="2230073"/>
                <a:ext cx="3371024" cy="4151255"/>
                <a:chOff x="4547641" y="2263028"/>
                <a:chExt cx="3371024" cy="4151255"/>
              </a:xfrm>
            </p:grpSpPr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5D2F8B8C-26FA-E845-B493-7F1418BB8C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547641" y="2263028"/>
                  <a:ext cx="3371024" cy="2075997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3A21310D-B182-D546-883D-BAE7BE3400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47641" y="4385188"/>
                  <a:ext cx="3371024" cy="2029095"/>
                </a:xfrm>
                <a:prstGeom prst="rect">
                  <a:avLst/>
                </a:prstGeom>
              </p:spPr>
            </p:pic>
          </p:grp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69DB16E-6F53-614F-AEEE-056E83D97A54}"/>
                  </a:ext>
                </a:extLst>
              </p:cNvPr>
              <p:cNvSpPr/>
              <p:nvPr/>
            </p:nvSpPr>
            <p:spPr>
              <a:xfrm rot="16200000">
                <a:off x="2916496" y="4152182"/>
                <a:ext cx="345479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rgbClr val="050707"/>
                    </a:solidFill>
                    <a:latin typeface="NimbusRomNo9L"/>
                  </a:rPr>
                  <a:t>Bytes accessed per activate from a 2KB row </a:t>
                </a:r>
                <a:endParaRPr lang="en-US" b="1" dirty="0"/>
              </a:p>
            </p:txBody>
          </p:sp>
        </p:grpSp>
        <p:sp>
          <p:nvSpPr>
            <p:cNvPr id="26" name="타원 8">
              <a:extLst>
                <a:ext uri="{FF2B5EF4-FFF2-40B4-BE49-F238E27FC236}">
                  <a16:creationId xmlns:a16="http://schemas.microsoft.com/office/drawing/2014/main" id="{1E054F95-B795-E045-82D7-FCFEE354CAC4}"/>
                </a:ext>
              </a:extLst>
            </p:cNvPr>
            <p:cNvSpPr/>
            <p:nvPr/>
          </p:nvSpPr>
          <p:spPr>
            <a:xfrm>
              <a:off x="6891458" y="3574732"/>
              <a:ext cx="642796" cy="425513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8">
              <a:extLst>
                <a:ext uri="{FF2B5EF4-FFF2-40B4-BE49-F238E27FC236}">
                  <a16:creationId xmlns:a16="http://schemas.microsoft.com/office/drawing/2014/main" id="{9F5DB13D-B898-494A-9614-4E0B10342FBB}"/>
                </a:ext>
              </a:extLst>
            </p:cNvPr>
            <p:cNvSpPr/>
            <p:nvPr/>
          </p:nvSpPr>
          <p:spPr>
            <a:xfrm>
              <a:off x="6140390" y="5623327"/>
              <a:ext cx="642796" cy="425513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타원 8">
            <a:extLst>
              <a:ext uri="{FF2B5EF4-FFF2-40B4-BE49-F238E27FC236}">
                <a16:creationId xmlns:a16="http://schemas.microsoft.com/office/drawing/2014/main" id="{EAA4A045-68BF-D049-ADA8-CD5887A98347}"/>
              </a:ext>
            </a:extLst>
          </p:cNvPr>
          <p:cNvSpPr/>
          <p:nvPr/>
        </p:nvSpPr>
        <p:spPr>
          <a:xfrm>
            <a:off x="2823450" y="3216243"/>
            <a:ext cx="642796" cy="425513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8">
            <a:extLst>
              <a:ext uri="{FF2B5EF4-FFF2-40B4-BE49-F238E27FC236}">
                <a16:creationId xmlns:a16="http://schemas.microsoft.com/office/drawing/2014/main" id="{EB03D736-543B-334E-AFD4-AD3DAA3A540F}"/>
              </a:ext>
            </a:extLst>
          </p:cNvPr>
          <p:cNvSpPr/>
          <p:nvPr/>
        </p:nvSpPr>
        <p:spPr>
          <a:xfrm>
            <a:off x="2067666" y="4576884"/>
            <a:ext cx="642796" cy="425513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B778BE-808A-5C43-88DC-0F2DFAD81D1E}"/>
              </a:ext>
            </a:extLst>
          </p:cNvPr>
          <p:cNvSpPr/>
          <p:nvPr/>
        </p:nvSpPr>
        <p:spPr>
          <a:xfrm rot="16200000">
            <a:off x="-1275987" y="4182786"/>
            <a:ext cx="40893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50707"/>
                </a:solidFill>
                <a:latin typeface="NimbusRomNo9L"/>
              </a:rPr>
              <a:t>Bytes accessed per activate from a 2KB row (ideal)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5695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2790C7C-6B69-2D4C-8DB6-C97500967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159" y="2918642"/>
            <a:ext cx="6923677" cy="28233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C86C14-ED7A-0248-9F10-12354D1F7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Motivation: Latency-tolerant GPU workloads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63FD4-31B4-2A41-B9EB-AFE168BA52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>
                <a:ea typeface="Arial Unicode MS" panose="020B0604020202020204" pitchFamily="50" charset="-127"/>
                <a:cs typeface="Arial Unicode MS" panose="020B0604020202020204" pitchFamily="50" charset="-127"/>
              </a:rPr>
              <a:t>Many GPU workloads are latency-insensitive.</a:t>
            </a:r>
          </a:p>
          <a:p>
            <a:pPr lvl="1"/>
            <a:r>
              <a:rPr lang="en-US" altLang="ja-JP" dirty="0">
                <a:ea typeface="Arial Unicode MS" panose="020B0604020202020204" pitchFamily="50" charset="-127"/>
                <a:cs typeface="Arial Unicode MS" panose="020B0604020202020204" pitchFamily="50" charset="-127"/>
              </a:rPr>
              <a:t>What happens if DRAM column latency (</a:t>
            </a:r>
            <a:r>
              <a:rPr lang="en-US" altLang="ja-JP" dirty="0" err="1">
                <a:ea typeface="Arial Unicode MS" panose="020B0604020202020204" pitchFamily="50" charset="-127"/>
                <a:cs typeface="Arial Unicode MS" panose="020B0604020202020204" pitchFamily="50" charset="-127"/>
              </a:rPr>
              <a:t>t</a:t>
            </a:r>
            <a:r>
              <a:rPr lang="en-US" altLang="ja-JP" baseline="-25000" dirty="0" err="1">
                <a:ea typeface="Arial Unicode MS" panose="020B0604020202020204" pitchFamily="50" charset="-127"/>
                <a:cs typeface="Arial Unicode MS" panose="020B0604020202020204" pitchFamily="50" charset="-127"/>
              </a:rPr>
              <a:t>AA</a:t>
            </a:r>
            <a:r>
              <a:rPr lang="en-US" altLang="ja-JP" dirty="0">
                <a:ea typeface="Arial Unicode MS" panose="020B0604020202020204" pitchFamily="50" charset="-127"/>
                <a:cs typeface="Arial Unicode MS" panose="020B0604020202020204" pitchFamily="50" charset="-127"/>
              </a:rPr>
              <a:t>) is increased by 2x?</a:t>
            </a:r>
          </a:p>
          <a:p>
            <a:pPr lvl="1"/>
            <a:r>
              <a:rPr lang="en-US" altLang="ja-JP" dirty="0">
                <a:ea typeface="Arial Unicode MS" panose="020B0604020202020204" pitchFamily="50" charset="-127"/>
                <a:cs typeface="Arial Unicode MS" panose="020B0604020202020204" pitchFamily="50" charset="-127"/>
              </a:rPr>
              <a:t>Bandwidth matters, but latency does not as much.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8BF166-127F-1E45-9C04-3B3CE88D95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1809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270F8-59FF-F649-8833-FCE012C58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302B2-D7C4-0945-AB41-9D7107F536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>
                <a:solidFill>
                  <a:schemeClr val="bg1">
                    <a:lumMod val="65000"/>
                  </a:schemeClr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Background and Motivation</a:t>
            </a:r>
          </a:p>
          <a:p>
            <a:endParaRPr lang="en-US" altLang="ja-JP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Our Proposal: Practical Partial Activation</a:t>
            </a:r>
          </a:p>
          <a:p>
            <a:endParaRPr lang="en-US" altLang="ja-JP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Evaluation</a:t>
            </a:r>
          </a:p>
          <a:p>
            <a:endParaRPr lang="en-US" altLang="ja-JP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Conclusion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5BE549-F818-FF44-8B63-DB40E9DBC3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47101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1F84A-2B8A-B946-9694-CFA8EAE8F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Our Proposal: Practical Partial Row Activation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1923C7-3477-414A-AE06-721976E95C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Limitations of existing approaches</a:t>
            </a:r>
          </a:p>
          <a:p>
            <a:pPr lvl="1"/>
            <a:r>
              <a:rPr lang="en-US" dirty="0"/>
              <a:t>Incurring large area overhead</a:t>
            </a:r>
          </a:p>
          <a:p>
            <a:pPr lvl="1"/>
            <a:r>
              <a:rPr lang="en-US" dirty="0"/>
              <a:t>R</a:t>
            </a:r>
            <a:r>
              <a:rPr lang="en-US" b="0" dirty="0"/>
              <a:t>equiring major modifications </a:t>
            </a:r>
            <a:r>
              <a:rPr lang="en-US" dirty="0"/>
              <a:t>to</a:t>
            </a:r>
            <a:r>
              <a:rPr lang="en-US" b="0" dirty="0"/>
              <a:t> DRAM interface</a:t>
            </a:r>
          </a:p>
          <a:p>
            <a:pPr lvl="1"/>
            <a:endParaRPr lang="en-US" b="0" dirty="0"/>
          </a:p>
          <a:p>
            <a:r>
              <a:rPr lang="en-US" dirty="0"/>
              <a:t>Our Solution: Practical Partial Activation</a:t>
            </a:r>
          </a:p>
          <a:p>
            <a:pPr lvl="1"/>
            <a:r>
              <a:rPr lang="en-US" b="0" dirty="0"/>
              <a:t>Minimal modification </a:t>
            </a:r>
            <a:r>
              <a:rPr lang="en-US" dirty="0"/>
              <a:t>to</a:t>
            </a:r>
            <a:r>
              <a:rPr lang="en-US" b="0" dirty="0"/>
              <a:t> </a:t>
            </a:r>
            <a:r>
              <a:rPr lang="en-US" dirty="0"/>
              <a:t>HBM2 </a:t>
            </a:r>
            <a:r>
              <a:rPr lang="en-US" b="0" dirty="0"/>
              <a:t>DRAM interface</a:t>
            </a:r>
          </a:p>
          <a:p>
            <a:pPr lvl="1"/>
            <a:r>
              <a:rPr lang="en-US" dirty="0"/>
              <a:t>Minimal DRAM die overhead</a:t>
            </a:r>
            <a:r>
              <a:rPr lang="en-US" b="0" dirty="0"/>
              <a:t> (at the cost of increase in DRAM latency)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E71C78-0024-9443-BB5B-3A16F8AFE0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lang="en-US"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29329737"/>
      </p:ext>
    </p:extLst>
  </p:cSld>
  <p:clrMapOvr>
    <a:masterClrMapping/>
  </p:clrMapOvr>
</p:sld>
</file>

<file path=ppt/theme/theme1.xml><?xml version="1.0" encoding="utf-8"?>
<a:theme xmlns:a="http://schemas.openxmlformats.org/drawingml/2006/main" name="PAPL-gree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ence" id="{37EE158B-D5BA-284E-BB02-29FFA62D9510}" vid="{39E5EBF6-D013-EB41-A101-651646F51BE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22240</TotalTime>
  <Words>2224</Words>
  <Application>Microsoft Macintosh PowerPoint</Application>
  <PresentationFormat>On-screen Show (4:3)</PresentationFormat>
  <Paragraphs>466</Paragraphs>
  <Slides>28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Merriweather Sans</vt:lpstr>
      <vt:lpstr>NimbusRomNo9L</vt:lpstr>
      <vt:lpstr>Noto Sans Symbols</vt:lpstr>
      <vt:lpstr>Arial</vt:lpstr>
      <vt:lpstr>Courier New</vt:lpstr>
      <vt:lpstr>Wingdings</vt:lpstr>
      <vt:lpstr>PAPL-green</vt:lpstr>
      <vt:lpstr>Practical Partial Row Activation for  3D Stacked DRAM with Applications to Deep Learning Workloads</vt:lpstr>
      <vt:lpstr>Introduction</vt:lpstr>
      <vt:lpstr>Background: High Bandwidth Memory (HBM)</vt:lpstr>
      <vt:lpstr>Background: DRAM Operations</vt:lpstr>
      <vt:lpstr>Background: Partial Row Activation Architectures</vt:lpstr>
      <vt:lpstr>Motivation: Frequency of Row Buffer Conflicts</vt:lpstr>
      <vt:lpstr>Motivation: Latency-tolerant GPU workloads</vt:lpstr>
      <vt:lpstr>Outline</vt:lpstr>
      <vt:lpstr>Our Proposal: Practical Partial Row Activation</vt:lpstr>
      <vt:lpstr>Our Proposal: Practical Partial Activation</vt:lpstr>
      <vt:lpstr>Our Proposal: Practical Partial Activation</vt:lpstr>
      <vt:lpstr>Our Proposal: Practical Partial Activation</vt:lpstr>
      <vt:lpstr>Our Proposal: Practical Partial Activation</vt:lpstr>
      <vt:lpstr>Our Proposal: Practical Partial Activation</vt:lpstr>
      <vt:lpstr>Our Proposal: Practical Partial Activation</vt:lpstr>
      <vt:lpstr>Evaluation: Methodology</vt:lpstr>
      <vt:lpstr>Evaluation: Energy Savings</vt:lpstr>
      <vt:lpstr>Evaluation: Performance and Area</vt:lpstr>
      <vt:lpstr>Conclusion</vt:lpstr>
      <vt:lpstr>Thank You !</vt:lpstr>
      <vt:lpstr>Q &amp; A</vt:lpstr>
      <vt:lpstr>Backup slides</vt:lpstr>
      <vt:lpstr>Half-DRAM</vt:lpstr>
      <vt:lpstr>Limit of Row Buffer Locality: Allocating One Row per Bank (1) </vt:lpstr>
      <vt:lpstr>Data Fetch Timing trough narrow bitline</vt:lpstr>
      <vt:lpstr>Posted-CAS command</vt:lpstr>
      <vt:lpstr>General Workload (Rodinia + STREAM)</vt:lpstr>
      <vt:lpstr>General Workload (Rodinia + STREAM)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DL-Optimized DRAM Device and System Architectures</dc:title>
  <cp:lastModifiedBy>김남호</cp:lastModifiedBy>
  <cp:revision>1251</cp:revision>
  <cp:lastPrinted>2018-12-02T13:16:26Z</cp:lastPrinted>
  <dcterms:modified xsi:type="dcterms:W3CDTF">2018-12-03T05:57:20Z</dcterms:modified>
</cp:coreProperties>
</file>